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Raleway Thin"/>
      <p:regular r:id="rId32"/>
      <p:bold r:id="rId33"/>
      <p:italic r:id="rId34"/>
      <p:boldItalic r:id="rId35"/>
    </p:embeddedFont>
    <p:embeddedFont>
      <p:font typeface="Barlow Light"/>
      <p:regular r:id="rId36"/>
      <p:bold r:id="rId37"/>
      <p:italic r:id="rId38"/>
      <p:boldItalic r:id="rId39"/>
    </p:embeddedFont>
    <p:embeddedFont>
      <p:font typeface="Barlow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A40FE7-AF2B-49CC-8914-24EF886FC0EE}">
  <a:tblStyle styleId="{DCA40FE7-AF2B-49CC-8914-24EF886FC0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regular.fntdata"/><Relationship Id="rId20" Type="http://schemas.openxmlformats.org/officeDocument/2006/relationships/slide" Target="slides/slide15.xml"/><Relationship Id="rId42" Type="http://schemas.openxmlformats.org/officeDocument/2006/relationships/font" Target="fonts/Barlow-italic.fntdata"/><Relationship Id="rId41" Type="http://schemas.openxmlformats.org/officeDocument/2006/relationships/font" Target="fonts/Barlow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Barlow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RalewayThin-bold.fntdata"/><Relationship Id="rId10" Type="http://schemas.openxmlformats.org/officeDocument/2006/relationships/slide" Target="slides/slide5.xml"/><Relationship Id="rId32" Type="http://schemas.openxmlformats.org/officeDocument/2006/relationships/font" Target="fonts/RalewayThin-regular.fntdata"/><Relationship Id="rId13" Type="http://schemas.openxmlformats.org/officeDocument/2006/relationships/slide" Target="slides/slide8.xml"/><Relationship Id="rId35" Type="http://schemas.openxmlformats.org/officeDocument/2006/relationships/font" Target="fonts/RalewayThin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Thin-italic.fntdata"/><Relationship Id="rId15" Type="http://schemas.openxmlformats.org/officeDocument/2006/relationships/slide" Target="slides/slide10.xml"/><Relationship Id="rId37" Type="http://schemas.openxmlformats.org/officeDocument/2006/relationships/font" Target="fonts/BarlowLight-bold.fntdata"/><Relationship Id="rId14" Type="http://schemas.openxmlformats.org/officeDocument/2006/relationships/slide" Target="slides/slide9.xml"/><Relationship Id="rId36" Type="http://schemas.openxmlformats.org/officeDocument/2006/relationships/font" Target="fonts/BarlowLight-regular.fntdata"/><Relationship Id="rId17" Type="http://schemas.openxmlformats.org/officeDocument/2006/relationships/slide" Target="slides/slide12.xml"/><Relationship Id="rId39" Type="http://schemas.openxmlformats.org/officeDocument/2006/relationships/font" Target="fonts/Barlow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Barlow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Nj25epGkF54" TargetMode="External"/><Relationship Id="rId3" Type="http://schemas.openxmlformats.org/officeDocument/2006/relationships/hyperlink" Target="https://call-text-analysis.uc.r.appspot.com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Nj25epGkF54" TargetMode="External"/><Relationship Id="rId3" Type="http://schemas.openxmlformats.org/officeDocument/2006/relationships/hyperlink" Target="https://call-text-analysis.uc.r.appspot.com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Nj25epGkF54" TargetMode="External"/><Relationship Id="rId3" Type="http://schemas.openxmlformats.org/officeDocument/2006/relationships/hyperlink" Target="https://call-text-analysis.uc.r.appspot.com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YouTube Demo of Application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https://youtu.be/Nj25epGkF54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Application Link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https://call-text-analysis.uc.r.appspot.com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GitHub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https://github.com/wangalexandersk/call_text_project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d55ed13170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d55ed1317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https://github.com/wangalexandersk/call_text_project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d55ed13170_0_6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d55ed13170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d55ed13170_0_6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d55ed13170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d55ed13170_0_7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d55ed13170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IO diagram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d55ed13170_0_9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d55ed13170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d55ed13170_0_8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d55ed13170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d55ed13170_0_9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d55ed13170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d55ed13170_0_9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d55ed1317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d55ed13170_0_7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d55ed13170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Link to demo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7BB9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https://youtu.be/Nj25epGkF54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7BB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https://call-text-analysis.uc.r.appspot.com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6e7f044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06e7f04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d06e7f0449_0_4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d06e7f0449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d55ed13170_0_1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d55ed13170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Link to demo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7BB9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https://youtu.be/Nj25epGkF54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7BB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https://call-text-analysis.uc.r.appspot.com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06e7f0449_0_2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06e7f044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06e7f0449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06e7f0449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d06e7f0449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d06e7f0449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Uptime is best for Cloud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55ed13170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d55ed1317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55ed13170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d55ed1317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is cheaper in regards to storage and using each API per unit/character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youtu.be/Nj25epGkF54" TargetMode="External"/><Relationship Id="rId4" Type="http://schemas.openxmlformats.org/officeDocument/2006/relationships/hyperlink" Target="https://call-text-analysis.uc.r.appspot.com" TargetMode="External"/><Relationship Id="rId5" Type="http://schemas.openxmlformats.org/officeDocument/2006/relationships/hyperlink" Target="https://github.com/wangalexandersk/call_text_projec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Audio Sentiment </a:t>
            </a:r>
            <a:r>
              <a:rPr lang="en" sz="4500"/>
              <a:t>Analysis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Term Project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Alexander Wang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1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Architecture</a:t>
            </a:r>
            <a:endParaRPr/>
          </a:p>
        </p:txBody>
      </p:sp>
      <p:sp>
        <p:nvSpPr>
          <p:cNvPr id="773" name="Google Shape;773;p21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1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75" name="Google Shape;775;p21"/>
          <p:cNvGrpSpPr/>
          <p:nvPr/>
        </p:nvGrpSpPr>
        <p:grpSpPr>
          <a:xfrm>
            <a:off x="5193580" y="956107"/>
            <a:ext cx="3808243" cy="3422226"/>
            <a:chOff x="2244025" y="145922"/>
            <a:chExt cx="4382832" cy="4762352"/>
          </a:xfrm>
        </p:grpSpPr>
        <p:grpSp>
          <p:nvGrpSpPr>
            <p:cNvPr id="776" name="Google Shape;776;p21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777" name="Google Shape;777;p21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rect b="b" l="l" r="r" t="t"/>
                <a:pathLst>
                  <a:path extrusionOk="0" h="545783" w="94449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21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rect b="b" l="l" r="r" t="t"/>
                <a:pathLst>
                  <a:path extrusionOk="0" h="545413" w="944624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21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rect b="b" l="l" r="r" t="t"/>
                <a:pathLst>
                  <a:path extrusionOk="0" h="18192" w="27813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21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rect b="b" l="l" r="r" t="t"/>
                <a:pathLst>
                  <a:path extrusionOk="0" h="18478" w="28575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21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rect b="b" l="l" r="r" t="t"/>
                <a:pathLst>
                  <a:path extrusionOk="0" h="545381" w="944624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21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rect b="b" l="l" r="r" t="t"/>
                <a:pathLst>
                  <a:path extrusionOk="0" h="594264" w="675322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21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rect b="b" l="l" r="r" t="t"/>
                <a:pathLst>
                  <a:path extrusionOk="0" h="31146" w="26289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21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rect b="b" l="l" r="r" t="t"/>
                <a:pathLst>
                  <a:path extrusionOk="0" h="595217" w="676751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21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rect b="b" l="l" r="r" t="t"/>
                <a:pathLst>
                  <a:path extrusionOk="0" h="3358041" w="247669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rect b="b" l="l" r="r" t="t"/>
                <a:pathLst>
                  <a:path extrusionOk="0" h="92487" w="26098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rect b="b" l="l" r="r" t="t"/>
                <a:pathLst>
                  <a:path extrusionOk="0" h="27245" w="62674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21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rect b="b" l="l" r="r" t="t"/>
                <a:pathLst>
                  <a:path extrusionOk="0" h="3358040" w="247669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21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rect b="b" l="l" r="r" t="t"/>
                <a:pathLst>
                  <a:path extrusionOk="0" h="3358285" w="2476785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21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rect b="b" l="l" r="r" t="t"/>
                <a:pathLst>
                  <a:path extrusionOk="0" h="3200710" w="2415539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21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rect b="b" l="l" r="r" t="t"/>
                <a:pathLst>
                  <a:path extrusionOk="0" h="1460906" w="218894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21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rect b="b" l="l" r="r" t="t"/>
                <a:pathLst>
                  <a:path extrusionOk="0" h="132587" w="7658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21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rect b="b" l="l" r="r" t="t"/>
                <a:pathLst>
                  <a:path extrusionOk="0" h="149154" w="197262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21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rect b="b" l="l" r="r" t="t"/>
                <a:pathLst>
                  <a:path extrusionOk="0" h="148968" w="197262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21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rect b="b" l="l" r="r" t="t"/>
                <a:pathLst>
                  <a:path extrusionOk="0" h="149033" w="197358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21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rect b="b" l="l" r="r" t="t"/>
                <a:pathLst>
                  <a:path extrusionOk="0" h="148943" w="197358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21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rect b="b" l="l" r="r" t="t"/>
                <a:pathLst>
                  <a:path extrusionOk="0" h="685887" w="551783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21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rect b="b" l="l" r="r" t="t"/>
                <a:pathLst>
                  <a:path extrusionOk="0" h="820016" w="1286351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rect b="b" l="l" r="r" t="t"/>
                <a:pathLst>
                  <a:path extrusionOk="0" h="718178" w="115843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rect b="b" l="l" r="r" t="t"/>
                <a:pathLst>
                  <a:path extrusionOk="0" h="718059" w="115843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rect b="b" l="l" r="r" t="t"/>
                <a:pathLst>
                  <a:path extrusionOk="0" h="550694" w="868489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rect b="b" l="l" r="r" t="t"/>
                <a:pathLst>
                  <a:path extrusionOk="0" h="368151" w="551783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rect b="b" l="l" r="r" t="t"/>
                <a:pathLst>
                  <a:path extrusionOk="0" h="368230" w="551783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rect b="b" l="l" r="r" t="t"/>
                <a:pathLst>
                  <a:path extrusionOk="0" h="288153" w="41367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rect b="b" l="l" r="r" t="t"/>
                <a:pathLst>
                  <a:path extrusionOk="0" h="685927" w="551783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rect b="b" l="l" r="r" t="t"/>
                <a:pathLst>
                  <a:path extrusionOk="0" h="368152" w="551783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rect b="b" l="l" r="r" t="t"/>
                <a:pathLst>
                  <a:path extrusionOk="0" h="241458" w="257937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rect b="b" l="l" r="r" t="t"/>
                <a:pathLst>
                  <a:path extrusionOk="0" h="119252" w="6877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rect b="b" l="l" r="r" t="t"/>
                <a:pathLst>
                  <a:path extrusionOk="0" h="241363" w="257936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rect b="b" l="l" r="r" t="t"/>
                <a:pathLst>
                  <a:path extrusionOk="0" h="119663" w="69007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rect b="b" l="l" r="r" t="t"/>
                <a:pathLst>
                  <a:path extrusionOk="0" h="1335535" w="1266348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rect b="b" l="l" r="r" t="t"/>
                <a:pathLst>
                  <a:path extrusionOk="0" h="412813" w="441007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rect b="b" l="l" r="r" t="t"/>
                <a:pathLst>
                  <a:path extrusionOk="0" h="203834" w="117728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4" name="Google Shape;814;p21"/>
            <p:cNvSpPr/>
            <p:nvPr/>
          </p:nvSpPr>
          <p:spPr>
            <a:xfrm>
              <a:off x="4124355" y="1157329"/>
              <a:ext cx="276891" cy="1108478"/>
            </a:xfrm>
            <a:custGeom>
              <a:rect b="b" l="l" r="r" t="t"/>
              <a:pathLst>
                <a:path extrusionOk="0" h="1108478" w="276891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3407027" y="665933"/>
              <a:ext cx="814853" cy="1408939"/>
            </a:xfrm>
            <a:custGeom>
              <a:rect b="b" l="l" r="r" t="t"/>
              <a:pathLst>
                <a:path extrusionOk="0" h="1408939" w="814853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3387120" y="682740"/>
              <a:ext cx="804386" cy="1393465"/>
            </a:xfrm>
            <a:custGeom>
              <a:rect b="b" l="l" r="r" t="t"/>
              <a:pathLst>
                <a:path extrusionOk="0" h="1393465" w="804386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3499610" y="847672"/>
              <a:ext cx="17240" cy="769048"/>
            </a:xfrm>
            <a:custGeom>
              <a:rect b="b" l="l" r="r" t="t"/>
              <a:pathLst>
                <a:path extrusionOk="0" h="769048" w="1724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3477988" y="1035502"/>
              <a:ext cx="60483" cy="177021"/>
            </a:xfrm>
            <a:custGeom>
              <a:rect b="b" l="l" r="r" t="t"/>
              <a:pathLst>
                <a:path extrusionOk="0" h="177021" w="60483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3684776" y="951970"/>
              <a:ext cx="17335" cy="768953"/>
            </a:xfrm>
            <a:custGeom>
              <a:rect b="b" l="l" r="r" t="t"/>
              <a:pathLst>
                <a:path extrusionOk="0" h="768953" w="17335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3663154" y="1389355"/>
              <a:ext cx="60579" cy="177060"/>
            </a:xfrm>
            <a:custGeom>
              <a:rect b="b" l="l" r="r" t="t"/>
              <a:pathLst>
                <a:path extrusionOk="0" h="177060" w="60579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3870037" y="1058841"/>
              <a:ext cx="17335" cy="769048"/>
            </a:xfrm>
            <a:custGeom>
              <a:rect b="b" l="l" r="r" t="t"/>
              <a:pathLst>
                <a:path extrusionOk="0" h="769048" w="17335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3848416" y="1146769"/>
              <a:ext cx="60579" cy="177060"/>
            </a:xfrm>
            <a:custGeom>
              <a:rect b="b" l="l" r="r" t="t"/>
              <a:pathLst>
                <a:path extrusionOk="0" h="177060" w="60579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4055299" y="1165807"/>
              <a:ext cx="17240" cy="768953"/>
            </a:xfrm>
            <a:custGeom>
              <a:rect b="b" l="l" r="r" t="t"/>
              <a:pathLst>
                <a:path extrusionOk="0" h="768953" w="1724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4033677" y="1453459"/>
              <a:ext cx="60483" cy="177021"/>
            </a:xfrm>
            <a:custGeom>
              <a:rect b="b" l="l" r="r" t="t"/>
              <a:pathLst>
                <a:path extrusionOk="0" h="177021" w="60483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5" name="Google Shape;825;p21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826" name="Google Shape;826;p21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rect b="b" l="l" r="r" t="t"/>
                <a:pathLst>
                  <a:path extrusionOk="0" h="69627" w="52292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21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rect b="b" l="l" r="r" t="t"/>
                <a:pathLst>
                  <a:path extrusionOk="0" h="93916" w="39814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21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21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rect b="b" l="l" r="r" t="t"/>
                <a:pathLst>
                  <a:path extrusionOk="0" h="218860" w="379097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21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rect b="b" l="l" r="r" t="t"/>
                <a:pathLst>
                  <a:path extrusionOk="0" h="205811" w="378428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21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rect b="b" l="l" r="r" t="t"/>
                <a:pathLst>
                  <a:path extrusionOk="0" h="110490" w="176643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21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rect b="b" l="l" r="r" t="t"/>
                <a:pathLst>
                  <a:path extrusionOk="0" h="15239" w="1162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21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rect b="b" l="l" r="r" t="t"/>
                <a:pathLst>
                  <a:path extrusionOk="0" h="11810" w="25145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21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rect b="b" l="l" r="r" t="t"/>
                <a:pathLst>
                  <a:path extrusionOk="0" h="10382" w="18859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21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rect b="b" l="l" r="r" t="t"/>
                <a:pathLst>
                  <a:path extrusionOk="0" h="19811" w="28384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21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rect b="b" l="l" r="r" t="t"/>
                <a:pathLst>
                  <a:path extrusionOk="0" h="23336" w="35337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21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rect b="b" l="l" r="r" t="t"/>
                <a:pathLst>
                  <a:path extrusionOk="0" h="14668" w="16383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21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rect b="b" l="l" r="r" t="t"/>
                <a:pathLst>
                  <a:path extrusionOk="0" h="11620" w="1562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21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rect b="b" l="l" r="r" t="t"/>
                <a:pathLst>
                  <a:path extrusionOk="0" h="18097" w="18002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21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rect b="b" l="l" r="r" t="t"/>
                <a:pathLst>
                  <a:path extrusionOk="0" h="110394" w="176643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21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844" name="Google Shape;844;p21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21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rect b="b" l="l" r="r" t="t"/>
                <a:pathLst>
                  <a:path extrusionOk="0" h="69627" w="52292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21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rect b="b" l="l" r="r" t="t"/>
                <a:pathLst>
                  <a:path extrusionOk="0" h="93916" w="39814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21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21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rect b="b" l="l" r="r" t="t"/>
                <a:pathLst>
                  <a:path extrusionOk="0" h="218860" w="379116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21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rect b="b" l="l" r="r" t="t"/>
                <a:pathLst>
                  <a:path extrusionOk="0" h="205811" w="378428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21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rect b="b" l="l" r="r" t="t"/>
                <a:pathLst>
                  <a:path extrusionOk="0" h="109918" w="17706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rect b="b" l="l" r="r" t="t"/>
                <a:pathLst>
                  <a:path extrusionOk="0" h="15239" w="1162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21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rect b="b" l="l" r="r" t="t"/>
                <a:pathLst>
                  <a:path extrusionOk="0" h="11715" w="25241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21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rect b="b" l="l" r="r" t="t"/>
                <a:pathLst>
                  <a:path extrusionOk="0" h="10382" w="18859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rect b="b" l="l" r="r" t="t"/>
                <a:pathLst>
                  <a:path extrusionOk="0" h="19811" w="28384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21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rect b="b" l="l" r="r" t="t"/>
                <a:pathLst>
                  <a:path extrusionOk="0" h="23241" w="35433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21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rect b="b" l="l" r="r" t="t"/>
                <a:pathLst>
                  <a:path extrusionOk="0" h="14668" w="16383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rect b="b" l="l" r="r" t="t"/>
                <a:pathLst>
                  <a:path extrusionOk="0" h="11715" w="15716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21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rect b="b" l="l" r="r" t="t"/>
                <a:pathLst>
                  <a:path extrusionOk="0" h="18097" w="17907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21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rect b="b" l="l" r="r" t="t"/>
                <a:pathLst>
                  <a:path extrusionOk="0" h="110394" w="176864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0" name="Google Shape;860;p21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861" name="Google Shape;861;p21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21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rect b="b" l="l" r="r" t="t"/>
                <a:pathLst>
                  <a:path extrusionOk="0" h="69627" w="52387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rect b="b" l="l" r="r" t="t"/>
                <a:pathLst>
                  <a:path extrusionOk="0" h="93916" w="39909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rect b="b" l="l" r="r" t="t"/>
                <a:pathLst>
                  <a:path extrusionOk="0" h="218860" w="379048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rect b="b" l="l" r="r" t="t"/>
                <a:pathLst>
                  <a:path extrusionOk="0" h="205811" w="378333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rect b="b" l="l" r="r" t="t"/>
                <a:pathLst>
                  <a:path extrusionOk="0" h="110489" w="176618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rect b="b" l="l" r="r" t="t"/>
                <a:pathLst>
                  <a:path extrusionOk="0" h="15240" w="1162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rect b="b" l="l" r="r" t="t"/>
                <a:pathLst>
                  <a:path extrusionOk="0" h="11811" w="25146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rect b="b" l="l" r="r" t="t"/>
                <a:pathLst>
                  <a:path extrusionOk="0" h="10382" w="18859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rect b="b" l="l" r="r" t="t"/>
                <a:pathLst>
                  <a:path extrusionOk="0" h="19812" w="28479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rect b="b" l="l" r="r" t="t"/>
                <a:pathLst>
                  <a:path extrusionOk="0" h="23336" w="35337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rect b="b" l="l" r="r" t="t"/>
                <a:pathLst>
                  <a:path extrusionOk="0" h="14668" w="16383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rect b="b" l="l" r="r" t="t"/>
                <a:pathLst>
                  <a:path extrusionOk="0" h="11620" w="1562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rect b="b" l="l" r="r" t="t"/>
                <a:pathLst>
                  <a:path extrusionOk="0" h="18097" w="17906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rect b="b" l="l" r="r" t="t"/>
                <a:pathLst>
                  <a:path extrusionOk="0" h="110680" w="176612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7" name="Google Shape;877;p21"/>
            <p:cNvSpPr/>
            <p:nvPr/>
          </p:nvSpPr>
          <p:spPr>
            <a:xfrm>
              <a:off x="5771792" y="3977849"/>
              <a:ext cx="617525" cy="382903"/>
            </a:xfrm>
            <a:custGeom>
              <a:rect b="b" l="l" r="r" t="t"/>
              <a:pathLst>
                <a:path extrusionOk="0" h="382903" w="617525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5742557" y="3281451"/>
              <a:ext cx="721042" cy="930362"/>
            </a:xfrm>
            <a:custGeom>
              <a:rect b="b" l="l" r="r" t="t"/>
              <a:pathLst>
                <a:path extrusionOk="0" h="930362" w="721042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5798755" y="3297121"/>
              <a:ext cx="66103" cy="45243"/>
            </a:xfrm>
            <a:custGeom>
              <a:rect b="b" l="l" r="r" t="t"/>
              <a:pathLst>
                <a:path extrusionOk="0" h="45243" w="66103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6296341" y="4172183"/>
              <a:ext cx="72199" cy="48958"/>
            </a:xfrm>
            <a:custGeom>
              <a:rect b="b" l="l" r="r" t="t"/>
              <a:pathLst>
                <a:path extrusionOk="0" h="48958" w="72199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1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rect b="b" l="l" r="r" t="t"/>
              <a:pathLst>
                <a:path extrusionOk="0" h="928115" w="535876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5696551" y="3306978"/>
              <a:ext cx="720756" cy="930362"/>
            </a:xfrm>
            <a:custGeom>
              <a:rect b="b" l="l" r="r" t="t"/>
              <a:pathLst>
                <a:path extrusionOk="0" h="930362" w="720756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5833711" y="3483953"/>
              <a:ext cx="446532" cy="576393"/>
            </a:xfrm>
            <a:custGeom>
              <a:rect b="b" l="l" r="r" t="t"/>
              <a:pathLst>
                <a:path extrusionOk="0" h="576393" w="446532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5968681" y="3658196"/>
              <a:ext cx="176593" cy="227948"/>
            </a:xfrm>
            <a:custGeom>
              <a:rect b="b" l="l" r="r" t="t"/>
              <a:pathLst>
                <a:path extrusionOk="0" h="227948" w="176593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5409944" y="4076361"/>
              <a:ext cx="107251" cy="45529"/>
            </a:xfrm>
            <a:custGeom>
              <a:rect b="b" l="l" r="r" t="t"/>
              <a:pathLst>
                <a:path extrusionOk="0" h="45529" w="107251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1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rect b="b" l="l" r="r" t="t"/>
              <a:pathLst>
                <a:path extrusionOk="0" h="23812" w="13715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1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rect b="b" l="l" r="r" t="t"/>
              <a:pathLst>
                <a:path extrusionOk="0" h="23812" w="13715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5457664" y="4081409"/>
              <a:ext cx="86296" cy="87915"/>
            </a:xfrm>
            <a:custGeom>
              <a:rect b="b" l="l" r="r" t="t"/>
              <a:pathLst>
                <a:path extrusionOk="0" h="87915" w="86296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5445377" y="3764798"/>
              <a:ext cx="619125" cy="371951"/>
            </a:xfrm>
            <a:custGeom>
              <a:rect b="b" l="l" r="r" t="t"/>
              <a:pathLst>
                <a:path extrusionOk="0" h="371951" w="619125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4826180" y="148719"/>
              <a:ext cx="204333" cy="298673"/>
            </a:xfrm>
            <a:custGeom>
              <a:rect b="b" l="l" r="r" t="t"/>
              <a:pathLst>
                <a:path extrusionOk="0" h="298673" w="204333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4841878" y="145922"/>
              <a:ext cx="97721" cy="120542"/>
            </a:xfrm>
            <a:custGeom>
              <a:rect b="b" l="l" r="r" t="t"/>
              <a:pathLst>
                <a:path extrusionOk="0" h="120542" w="97721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4860888" y="276839"/>
              <a:ext cx="120648" cy="135031"/>
            </a:xfrm>
            <a:custGeom>
              <a:rect b="b" l="l" r="r" t="t"/>
              <a:pathLst>
                <a:path extrusionOk="0" h="135031" w="120648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4654628" y="329607"/>
              <a:ext cx="228170" cy="325384"/>
            </a:xfrm>
            <a:custGeom>
              <a:rect b="b" l="l" r="r" t="t"/>
              <a:pathLst>
                <a:path extrusionOk="0" h="325384" w="22817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4825802" y="321035"/>
              <a:ext cx="175746" cy="232044"/>
            </a:xfrm>
            <a:custGeom>
              <a:rect b="b" l="l" r="r" t="t"/>
              <a:pathLst>
                <a:path extrusionOk="0" h="232044" w="175746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4857002" y="155665"/>
              <a:ext cx="128729" cy="159467"/>
            </a:xfrm>
            <a:custGeom>
              <a:rect b="b" l="l" r="r" t="t"/>
              <a:pathLst>
                <a:path extrusionOk="0" h="159467" w="128729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4862352" y="154515"/>
              <a:ext cx="129836" cy="122323"/>
            </a:xfrm>
            <a:custGeom>
              <a:rect b="b" l="l" r="r" t="t"/>
              <a:pathLst>
                <a:path extrusionOk="0" h="122323" w="129836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4706279" y="957495"/>
              <a:ext cx="102161" cy="77983"/>
            </a:xfrm>
            <a:custGeom>
              <a:rect b="b" l="l" r="r" t="t"/>
              <a:pathLst>
                <a:path extrusionOk="0" h="77983" w="102161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4706713" y="982355"/>
              <a:ext cx="101737" cy="53117"/>
            </a:xfrm>
            <a:custGeom>
              <a:rect b="b" l="l" r="r" t="t"/>
              <a:pathLst>
                <a:path extrusionOk="0" h="53117" w="101737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4655133" y="923967"/>
              <a:ext cx="93585" cy="72574"/>
            </a:xfrm>
            <a:custGeom>
              <a:rect b="b" l="l" r="r" t="t"/>
              <a:pathLst>
                <a:path extrusionOk="0" h="72574" w="93585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4655564" y="947875"/>
              <a:ext cx="93179" cy="48581"/>
            </a:xfrm>
            <a:custGeom>
              <a:rect b="b" l="l" r="r" t="t"/>
              <a:pathLst>
                <a:path extrusionOk="0" h="48581" w="93179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4689759" y="550206"/>
              <a:ext cx="222664" cy="383543"/>
            </a:xfrm>
            <a:custGeom>
              <a:rect b="b" l="l" r="r" t="t"/>
              <a:pathLst>
                <a:path extrusionOk="0" h="383543" w="222664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4750147" y="550873"/>
              <a:ext cx="221772" cy="415907"/>
            </a:xfrm>
            <a:custGeom>
              <a:rect b="b" l="l" r="r" t="t"/>
              <a:pathLst>
                <a:path extrusionOk="0" h="415907" w="221772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4667800" y="524108"/>
              <a:ext cx="331739" cy="305664"/>
            </a:xfrm>
            <a:custGeom>
              <a:rect b="b" l="l" r="r" t="t"/>
              <a:pathLst>
                <a:path extrusionOk="0" h="305664" w="331739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4934583" y="344330"/>
              <a:ext cx="115253" cy="404460"/>
            </a:xfrm>
            <a:custGeom>
              <a:rect b="b" l="l" r="r" t="t"/>
              <a:pathLst>
                <a:path extrusionOk="0" h="404460" w="115253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4957330" y="339243"/>
              <a:ext cx="69518" cy="88698"/>
            </a:xfrm>
            <a:custGeom>
              <a:rect b="b" l="l" r="r" t="t"/>
              <a:pathLst>
                <a:path extrusionOk="0" h="88698" w="69518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4820537" y="320915"/>
              <a:ext cx="59626" cy="62603"/>
            </a:xfrm>
            <a:custGeom>
              <a:rect b="b" l="l" r="r" t="t"/>
              <a:pathLst>
                <a:path extrusionOk="0" h="62603" w="59626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2491198" y="3393133"/>
              <a:ext cx="385953" cy="222884"/>
            </a:xfrm>
            <a:custGeom>
              <a:rect b="b" l="l" r="r" t="t"/>
              <a:pathLst>
                <a:path extrusionOk="0" h="222884" w="385953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2797046" y="3214634"/>
              <a:ext cx="385953" cy="222789"/>
            </a:xfrm>
            <a:custGeom>
              <a:rect b="b" l="l" r="r" t="t"/>
              <a:pathLst>
                <a:path extrusionOk="0" h="222789" w="385953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2911632" y="2431203"/>
              <a:ext cx="385953" cy="222884"/>
            </a:xfrm>
            <a:custGeom>
              <a:rect b="b" l="l" r="r" t="t"/>
              <a:pathLst>
                <a:path extrusionOk="0" h="222884" w="385953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2911632" y="2542645"/>
              <a:ext cx="192976" cy="830294"/>
            </a:xfrm>
            <a:custGeom>
              <a:rect b="b" l="l" r="r" t="t"/>
              <a:pathLst>
                <a:path extrusionOk="0" h="830294" w="192976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3104608" y="2542645"/>
              <a:ext cx="192976" cy="830294"/>
            </a:xfrm>
            <a:custGeom>
              <a:rect b="b" l="l" r="r" t="t"/>
              <a:pathLst>
                <a:path extrusionOk="0" h="830294" w="192976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2622167" y="2797249"/>
              <a:ext cx="385953" cy="222789"/>
            </a:xfrm>
            <a:custGeom>
              <a:rect b="b" l="l" r="r" t="t"/>
              <a:pathLst>
                <a:path extrusionOk="0" h="222789" w="385953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2622167" y="2908596"/>
              <a:ext cx="192976" cy="630555"/>
            </a:xfrm>
            <a:custGeom>
              <a:rect b="b" l="l" r="r" t="t"/>
              <a:pathLst>
                <a:path extrusionOk="0" h="630555" w="192976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2622167" y="2908596"/>
              <a:ext cx="192976" cy="630555"/>
            </a:xfrm>
            <a:custGeom>
              <a:rect b="b" l="l" r="r" t="t"/>
              <a:pathLst>
                <a:path extrusionOk="0" h="630555" w="192976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2815143" y="2908596"/>
              <a:ext cx="192976" cy="630555"/>
            </a:xfrm>
            <a:custGeom>
              <a:rect b="b" l="l" r="r" t="t"/>
              <a:pathLst>
                <a:path extrusionOk="0" h="630555" w="192976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2244025" y="3539151"/>
              <a:ext cx="385953" cy="222884"/>
            </a:xfrm>
            <a:custGeom>
              <a:rect b="b" l="l" r="r" t="t"/>
              <a:pathLst>
                <a:path extrusionOk="0" h="222884" w="385953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2313938" y="3177773"/>
              <a:ext cx="385953" cy="222789"/>
            </a:xfrm>
            <a:custGeom>
              <a:rect b="b" l="l" r="r" t="t"/>
              <a:pathLst>
                <a:path extrusionOk="0" h="222789" w="385953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2313938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2313938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506915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2506915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3217241" y="3786325"/>
              <a:ext cx="1277540" cy="681323"/>
            </a:xfrm>
            <a:custGeom>
              <a:rect b="b" l="l" r="r" t="t"/>
              <a:pathLst>
                <a:path extrusionOk="0" h="681323" w="127754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4341906" y="4346681"/>
              <a:ext cx="972788" cy="561593"/>
            </a:xfrm>
            <a:custGeom>
              <a:rect b="b" l="l" r="r" t="t"/>
              <a:pathLst>
                <a:path extrusionOk="0" h="561593" w="972788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3246959" y="3638497"/>
              <a:ext cx="1231677" cy="711112"/>
            </a:xfrm>
            <a:custGeom>
              <a:rect b="b" l="l" r="r" t="t"/>
              <a:pathLst>
                <a:path extrusionOk="0" h="711112" w="1231677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3247293" y="3898053"/>
              <a:ext cx="108013" cy="106584"/>
            </a:xfrm>
            <a:custGeom>
              <a:rect b="b" l="l" r="r" t="t"/>
              <a:pathLst>
                <a:path extrusionOk="0" h="106584" w="108013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3553141" y="4166849"/>
              <a:ext cx="622063" cy="123348"/>
            </a:xfrm>
            <a:custGeom>
              <a:rect b="b" l="l" r="r" t="t"/>
              <a:pathLst>
                <a:path extrusionOk="0" h="123348" w="622063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4390007" y="3898053"/>
              <a:ext cx="88582" cy="95916"/>
            </a:xfrm>
            <a:custGeom>
              <a:rect b="b" l="l" r="r" t="t"/>
              <a:pathLst>
                <a:path extrusionOk="0" h="95916" w="88582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3582763" y="3612208"/>
              <a:ext cx="550640" cy="90297"/>
            </a:xfrm>
            <a:custGeom>
              <a:rect b="b" l="l" r="r" t="t"/>
              <a:pathLst>
                <a:path extrusionOk="0" h="90297" w="55064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3404265" y="3670120"/>
              <a:ext cx="917257" cy="529590"/>
            </a:xfrm>
            <a:custGeom>
              <a:rect b="b" l="l" r="r" t="t"/>
              <a:pathLst>
                <a:path extrusionOk="0" h="529590" w="917257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3246959" y="3542485"/>
              <a:ext cx="1231677" cy="711136"/>
            </a:xfrm>
            <a:custGeom>
              <a:rect b="b" l="l" r="r" t="t"/>
              <a:pathLst>
                <a:path extrusionOk="0" h="711136" w="1231677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4233892" y="4110556"/>
              <a:ext cx="329469" cy="191071"/>
            </a:xfrm>
            <a:custGeom>
              <a:rect b="b" l="l" r="r" t="t"/>
              <a:pathLst>
                <a:path extrusionOk="0" h="191071" w="329469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4234083" y="4180469"/>
              <a:ext cx="208216" cy="217741"/>
            </a:xfrm>
            <a:custGeom>
              <a:rect b="b" l="l" r="r" t="t"/>
              <a:pathLst>
                <a:path extrusionOk="0" h="217741" w="208216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4368385" y="4248383"/>
              <a:ext cx="831437" cy="643127"/>
            </a:xfrm>
            <a:custGeom>
              <a:rect b="b" l="l" r="r" t="t"/>
              <a:pathLst>
                <a:path extrusionOk="0" h="643127" w="831437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4368385" y="4166944"/>
              <a:ext cx="972788" cy="561593"/>
            </a:xfrm>
            <a:custGeom>
              <a:rect b="b" l="l" r="r" t="t"/>
              <a:pathLst>
                <a:path extrusionOk="0" h="561593" w="972788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5199823" y="4646908"/>
              <a:ext cx="141350" cy="244601"/>
            </a:xfrm>
            <a:custGeom>
              <a:rect b="b" l="l" r="r" t="t"/>
              <a:pathLst>
                <a:path extrusionOk="0" h="244601" w="14135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2764672" y="2500358"/>
              <a:ext cx="158537" cy="311524"/>
            </a:xfrm>
            <a:custGeom>
              <a:rect b="b" l="l" r="r" t="t"/>
              <a:pathLst>
                <a:path extrusionOk="0" h="311524" w="158537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2800168" y="3231875"/>
              <a:ext cx="108892" cy="84472"/>
            </a:xfrm>
            <a:custGeom>
              <a:rect b="b" l="l" r="r" t="t"/>
              <a:pathLst>
                <a:path extrusionOk="0" h="84472" w="108892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2799603" y="3259783"/>
              <a:ext cx="108313" cy="56238"/>
            </a:xfrm>
            <a:custGeom>
              <a:rect b="b" l="l" r="r" t="t"/>
              <a:pathLst>
                <a:path extrusionOk="0" h="56238" w="108313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2931444" y="3155618"/>
              <a:ext cx="108758" cy="81374"/>
            </a:xfrm>
            <a:custGeom>
              <a:rect b="b" l="l" r="r" t="t"/>
              <a:pathLst>
                <a:path extrusionOk="0" h="81374" w="108758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2931020" y="3181773"/>
              <a:ext cx="108151" cy="56575"/>
            </a:xfrm>
            <a:custGeom>
              <a:rect b="b" l="l" r="r" t="t"/>
              <a:pathLst>
                <a:path extrusionOk="0" h="56575" w="108151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2630424" y="2780976"/>
              <a:ext cx="382278" cy="462504"/>
            </a:xfrm>
            <a:custGeom>
              <a:rect b="b" l="l" r="r" t="t"/>
              <a:pathLst>
                <a:path extrusionOk="0" h="462504" w="382278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2662372" y="2471875"/>
              <a:ext cx="120066" cy="117360"/>
            </a:xfrm>
            <a:custGeom>
              <a:rect b="b" l="l" r="r" t="t"/>
              <a:pathLst>
                <a:path extrusionOk="0" h="117360" w="120066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2630208" y="2488280"/>
              <a:ext cx="194941" cy="380900"/>
            </a:xfrm>
            <a:custGeom>
              <a:rect b="b" l="l" r="r" t="t"/>
              <a:pathLst>
                <a:path extrusionOk="0" h="380900" w="194941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2658361" y="2350349"/>
              <a:ext cx="128870" cy="157700"/>
            </a:xfrm>
            <a:custGeom>
              <a:rect b="b" l="l" r="r" t="t"/>
              <a:pathLst>
                <a:path extrusionOk="0" h="157700" w="12887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2645583" y="2336673"/>
              <a:ext cx="136833" cy="135201"/>
            </a:xfrm>
            <a:custGeom>
              <a:rect b="b" l="l" r="r" t="t"/>
              <a:pathLst>
                <a:path extrusionOk="0" h="135201" w="136833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2782568" y="2488639"/>
              <a:ext cx="62960" cy="91535"/>
            </a:xfrm>
            <a:custGeom>
              <a:rect b="b" l="l" r="r" t="t"/>
              <a:pathLst>
                <a:path extrusionOk="0" h="91535" w="6296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7" name="Google Shape;947;p21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948" name="Google Shape;948;p2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2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2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2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3" name="Google Shape;953;p21"/>
            <p:cNvSpPr/>
            <p:nvPr/>
          </p:nvSpPr>
          <p:spPr>
            <a:xfrm>
              <a:off x="2596421" y="2551548"/>
              <a:ext cx="147299" cy="413263"/>
            </a:xfrm>
            <a:custGeom>
              <a:rect b="b" l="l" r="r" t="t"/>
              <a:pathLst>
                <a:path extrusionOk="0" h="413263" w="147299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2590449" y="2547578"/>
              <a:ext cx="84867" cy="115327"/>
            </a:xfrm>
            <a:custGeom>
              <a:rect b="b" l="l" r="r" t="t"/>
              <a:pathLst>
                <a:path extrusionOk="0" h="115327" w="84867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5" name="Google Shape;955;p21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56" name="Google Shape;956;p2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2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2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2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2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966" name="Google Shape;966;p22"/>
          <p:cNvSpPr txBox="1"/>
          <p:nvPr>
            <p:ph idx="1" type="body"/>
          </p:nvPr>
        </p:nvSpPr>
        <p:spPr>
          <a:xfrm>
            <a:off x="457200" y="1317375"/>
            <a:ext cx="7947900" cy="346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Font typeface="Barlow"/>
              <a:buChar char="▸"/>
            </a:pP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Need to transcribe audio recording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Barlow"/>
              <a:buChar char="▸"/>
            </a:pP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Need to process the text and analyze the sentiment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Barlow"/>
              <a:buChar char="▸"/>
            </a:pP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Web facing application which the user will upload an audio recording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Barlow"/>
              <a:buChar char="▸"/>
            </a:pP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Hosting the web application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Barlow"/>
              <a:buChar char="▸"/>
            </a:pP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Storing the raw text and store the audio files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967" name="Google Shape;967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8" name="Google Shape;968;p22"/>
          <p:cNvGrpSpPr/>
          <p:nvPr/>
        </p:nvGrpSpPr>
        <p:grpSpPr>
          <a:xfrm>
            <a:off x="7302953" y="2905679"/>
            <a:ext cx="1459675" cy="1782539"/>
            <a:chOff x="2473900" y="225896"/>
            <a:chExt cx="3899746" cy="4762328"/>
          </a:xfrm>
        </p:grpSpPr>
        <p:sp>
          <p:nvSpPr>
            <p:cNvPr id="969" name="Google Shape;969;p22"/>
            <p:cNvSpPr/>
            <p:nvPr/>
          </p:nvSpPr>
          <p:spPr>
            <a:xfrm>
              <a:off x="3961606" y="3558431"/>
              <a:ext cx="1029717" cy="605511"/>
            </a:xfrm>
            <a:custGeom>
              <a:rect b="b" l="l" r="r" t="t"/>
              <a:pathLst>
                <a:path extrusionOk="0" h="605511" w="1029717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4042969" y="1357120"/>
              <a:ext cx="929840" cy="2717164"/>
            </a:xfrm>
            <a:custGeom>
              <a:rect b="b" l="l" r="r" t="t"/>
              <a:pathLst>
                <a:path extrusionOk="0" h="2717164" w="92984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4875432" y="3975622"/>
              <a:ext cx="56391" cy="121443"/>
            </a:xfrm>
            <a:custGeom>
              <a:rect b="b" l="l" r="r" t="t"/>
              <a:pathLst>
                <a:path extrusionOk="0" h="121443" w="56391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4031462" y="1362819"/>
              <a:ext cx="51922" cy="76581"/>
            </a:xfrm>
            <a:custGeom>
              <a:rect b="b" l="l" r="r" t="t"/>
              <a:pathLst>
                <a:path extrusionOk="0" h="76581" w="51922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3997133" y="1379805"/>
              <a:ext cx="929842" cy="2717228"/>
            </a:xfrm>
            <a:custGeom>
              <a:rect b="b" l="l" r="r" t="t"/>
              <a:pathLst>
                <a:path extrusionOk="0" h="2717228" w="929842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3989621" y="1384880"/>
              <a:ext cx="929745" cy="2717215"/>
            </a:xfrm>
            <a:custGeom>
              <a:rect b="b" l="l" r="r" t="t"/>
              <a:pathLst>
                <a:path extrusionOk="0" h="2717215" w="929745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4041162" y="1465160"/>
              <a:ext cx="826947" cy="2523815"/>
            </a:xfrm>
            <a:custGeom>
              <a:rect b="b" l="l" r="r" t="t"/>
              <a:pathLst>
                <a:path extrusionOk="0" h="2523815" w="826947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2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rect b="b" l="l" r="r" t="t"/>
              <a:pathLst>
                <a:path extrusionOk="0" h="64037" w="37023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4445031" y="1680263"/>
              <a:ext cx="19019" cy="24476"/>
            </a:xfrm>
            <a:custGeom>
              <a:rect b="b" l="l" r="r" t="t"/>
              <a:pathLst>
                <a:path extrusionOk="0" h="24476" w="19019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4937719" y="2165784"/>
              <a:ext cx="21015" cy="115427"/>
            </a:xfrm>
            <a:custGeom>
              <a:rect b="b" l="l" r="r" t="t"/>
              <a:pathLst>
                <a:path extrusionOk="0" h="115427" w="21015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4937719" y="2304659"/>
              <a:ext cx="21015" cy="115427"/>
            </a:xfrm>
            <a:custGeom>
              <a:rect b="b" l="l" r="r" t="t"/>
              <a:pathLst>
                <a:path extrusionOk="0" h="115427" w="21015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4126748" y="1626823"/>
              <a:ext cx="636661" cy="579135"/>
            </a:xfrm>
            <a:custGeom>
              <a:rect b="b" l="l" r="r" t="t"/>
              <a:pathLst>
                <a:path extrusionOk="0" h="579135" w="636661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4126748" y="1794587"/>
              <a:ext cx="81591" cy="147256"/>
            </a:xfrm>
            <a:custGeom>
              <a:rect b="b" l="l" r="r" t="t"/>
              <a:pathLst>
                <a:path extrusionOk="0" h="147256" w="81591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4244285" y="1743629"/>
              <a:ext cx="435820" cy="297370"/>
            </a:xfrm>
            <a:custGeom>
              <a:rect b="b" l="l" r="r" t="t"/>
              <a:pathLst>
                <a:path extrusionOk="0" h="297370" w="43582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4244285" y="1811637"/>
              <a:ext cx="215485" cy="169925"/>
            </a:xfrm>
            <a:custGeom>
              <a:rect b="b" l="l" r="r" t="t"/>
              <a:pathLst>
                <a:path extrusionOk="0" h="169925" w="215485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4126748" y="2516077"/>
              <a:ext cx="479945" cy="412011"/>
            </a:xfrm>
            <a:custGeom>
              <a:rect b="b" l="l" r="r" t="t"/>
              <a:pathLst>
                <a:path extrusionOk="0" h="412011" w="479945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4126748" y="2604593"/>
              <a:ext cx="81591" cy="147256"/>
            </a:xfrm>
            <a:custGeom>
              <a:rect b="b" l="l" r="r" t="t"/>
              <a:pathLst>
                <a:path extrusionOk="0" h="147256" w="81591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4215377" y="2616119"/>
              <a:ext cx="328553" cy="235362"/>
            </a:xfrm>
            <a:custGeom>
              <a:rect b="b" l="l" r="r" t="t"/>
              <a:pathLst>
                <a:path extrusionOk="0" h="235362" w="328553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4331202" y="2188583"/>
              <a:ext cx="432207" cy="461037"/>
            </a:xfrm>
            <a:custGeom>
              <a:rect b="b" l="l" r="r" t="t"/>
              <a:pathLst>
                <a:path extrusionOk="0" h="461037" w="432207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4681723" y="2606403"/>
              <a:ext cx="81686" cy="147256"/>
            </a:xfrm>
            <a:custGeom>
              <a:rect b="b" l="l" r="r" t="t"/>
              <a:pathLst>
                <a:path extrusionOk="0" h="147256" w="81686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4408324" y="2282172"/>
              <a:ext cx="246676" cy="187928"/>
            </a:xfrm>
            <a:custGeom>
              <a:rect b="b" l="l" r="r" t="t"/>
              <a:pathLst>
                <a:path extrusionOk="0" h="187928" w="246676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4408324" y="2350085"/>
              <a:ext cx="132182" cy="121824"/>
            </a:xfrm>
            <a:custGeom>
              <a:rect b="b" l="l" r="r" t="t"/>
              <a:pathLst>
                <a:path extrusionOk="0" h="121824" w="132182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4126748" y="2914279"/>
              <a:ext cx="633238" cy="577349"/>
            </a:xfrm>
            <a:custGeom>
              <a:rect b="b" l="l" r="r" t="t"/>
              <a:pathLst>
                <a:path extrusionOk="0" h="577349" w="633238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4678395" y="3448413"/>
              <a:ext cx="81591" cy="147256"/>
            </a:xfrm>
            <a:custGeom>
              <a:rect b="b" l="l" r="r" t="t"/>
              <a:pathLst>
                <a:path extrusionOk="0" h="147256" w="81591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4214901" y="3014168"/>
              <a:ext cx="406436" cy="280416"/>
            </a:xfrm>
            <a:custGeom>
              <a:rect b="b" l="l" r="r" t="t"/>
              <a:pathLst>
                <a:path extrusionOk="0" h="280416" w="406436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4214901" y="3082177"/>
              <a:ext cx="378668" cy="264318"/>
            </a:xfrm>
            <a:custGeom>
              <a:rect b="b" l="l" r="r" t="t"/>
              <a:pathLst>
                <a:path extrusionOk="0" h="264318" w="378668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4121803" y="3338085"/>
              <a:ext cx="646456" cy="502188"/>
            </a:xfrm>
            <a:custGeom>
              <a:rect b="b" l="l" r="r" t="t"/>
              <a:pathLst>
                <a:path extrusionOk="0" h="502188" w="646456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4169160" y="3393740"/>
              <a:ext cx="9794" cy="81152"/>
            </a:xfrm>
            <a:custGeom>
              <a:rect b="b" l="l" r="r" t="t"/>
              <a:pathLst>
                <a:path extrusionOk="0" h="81152" w="9794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586458" y="2808047"/>
              <a:ext cx="658819" cy="381000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921101" y="2949869"/>
              <a:ext cx="191092" cy="147874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922144" y="2998547"/>
              <a:ext cx="190145" cy="99367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725279" y="2875668"/>
              <a:ext cx="190969" cy="142446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5725677" y="2921300"/>
              <a:ext cx="190145" cy="99378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5773415" y="2020234"/>
              <a:ext cx="328490" cy="94353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847677" y="1431875"/>
              <a:ext cx="210314" cy="204988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515422" y="1497214"/>
              <a:ext cx="317332" cy="453297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490085" y="1875271"/>
              <a:ext cx="151441" cy="9911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494480" y="1896496"/>
              <a:ext cx="98885" cy="82426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5773193" y="1460583"/>
              <a:ext cx="342080" cy="688737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6052262" y="1601698"/>
              <a:ext cx="132559" cy="60842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5838983" y="1219006"/>
              <a:ext cx="226927" cy="276849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5847630" y="1194850"/>
              <a:ext cx="239905" cy="237025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6035307" y="1564524"/>
              <a:ext cx="148633" cy="202336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5727199" y="1461212"/>
              <a:ext cx="120770" cy="194746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2473900" y="4607987"/>
              <a:ext cx="657677" cy="380237"/>
            </a:xfrm>
            <a:custGeom>
              <a:rect b="b" l="l" r="r" t="t"/>
              <a:pathLst>
                <a:path extrusionOk="0" h="380237" w="657677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2526860" y="3374023"/>
              <a:ext cx="157580" cy="343757"/>
            </a:xfrm>
            <a:custGeom>
              <a:rect b="b" l="l" r="r" t="t"/>
              <a:pathLst>
                <a:path extrusionOk="0" h="343757" w="15758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2548930" y="3232673"/>
              <a:ext cx="113353" cy="218341"/>
            </a:xfrm>
            <a:custGeom>
              <a:rect b="b" l="l" r="r" t="t"/>
              <a:pathLst>
                <a:path extrusionOk="0" h="218341" w="113353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2798668" y="4744252"/>
              <a:ext cx="244333" cy="137739"/>
            </a:xfrm>
            <a:custGeom>
              <a:rect b="b" l="l" r="r" t="t"/>
              <a:pathLst>
                <a:path extrusionOk="0" h="137739" w="244333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2802738" y="4767054"/>
              <a:ext cx="240222" cy="115414"/>
            </a:xfrm>
            <a:custGeom>
              <a:rect b="b" l="l" r="r" t="t"/>
              <a:pathLst>
                <a:path extrusionOk="0" h="115414" w="240222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2619879" y="4663861"/>
              <a:ext cx="244438" cy="137739"/>
            </a:xfrm>
            <a:custGeom>
              <a:rect b="b" l="l" r="r" t="t"/>
              <a:pathLst>
                <a:path extrusionOk="0" h="137739" w="244438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2624340" y="4686663"/>
              <a:ext cx="240317" cy="115414"/>
            </a:xfrm>
            <a:custGeom>
              <a:rect b="b" l="l" r="r" t="t"/>
              <a:pathLst>
                <a:path extrusionOk="0" h="115414" w="240317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2619947" y="3772263"/>
              <a:ext cx="357956" cy="1010624"/>
            </a:xfrm>
            <a:custGeom>
              <a:rect b="b" l="l" r="r" t="t"/>
              <a:pathLst>
                <a:path extrusionOk="0" h="1010624" w="357956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2665909" y="2943080"/>
              <a:ext cx="259735" cy="415919"/>
            </a:xfrm>
            <a:custGeom>
              <a:rect b="b" l="l" r="r" t="t"/>
              <a:pathLst>
                <a:path extrusionOk="0" h="415919" w="259735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2581088" y="3237593"/>
              <a:ext cx="399004" cy="661684"/>
            </a:xfrm>
            <a:custGeom>
              <a:rect b="b" l="l" r="r" t="t"/>
              <a:pathLst>
                <a:path extrusionOk="0" h="661684" w="399004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2863826" y="3320377"/>
              <a:ext cx="503069" cy="394810"/>
            </a:xfrm>
            <a:custGeom>
              <a:rect b="b" l="l" r="r" t="t"/>
              <a:pathLst>
                <a:path extrusionOk="0" h="394810" w="503069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2845723" y="3311820"/>
              <a:ext cx="154147" cy="225876"/>
            </a:xfrm>
            <a:custGeom>
              <a:rect b="b" l="l" r="r" t="t"/>
              <a:pathLst>
                <a:path extrusionOk="0" h="225876" w="154147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2673955" y="2924805"/>
              <a:ext cx="251532" cy="277898"/>
            </a:xfrm>
            <a:custGeom>
              <a:rect b="b" l="l" r="r" t="t"/>
              <a:pathLst>
                <a:path extrusionOk="0" h="277898" w="251532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3214730" y="3494025"/>
              <a:ext cx="76119" cy="66973"/>
            </a:xfrm>
            <a:custGeom>
              <a:rect b="b" l="l" r="r" t="t"/>
              <a:pathLst>
                <a:path extrusionOk="0" h="66973" w="76119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7" name="Google Shape;1027;p22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1028" name="Google Shape;1028;p22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rect b="b" l="l" r="r" t="t"/>
                <a:pathLst>
                  <a:path extrusionOk="0" h="126881" w="219679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22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rect b="b" l="l" r="r" t="t"/>
                <a:pathLst>
                  <a:path extrusionOk="0" h="5238" w="6086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22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rect b="b" l="l" r="r" t="t"/>
                <a:pathLst>
                  <a:path extrusionOk="0" h="4953" w="4849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22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rect b="b" l="l" r="r" t="t"/>
                <a:pathLst>
                  <a:path extrusionOk="0" h="126874" w="219203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22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rect b="b" l="l" r="r" t="t"/>
                <a:pathLst>
                  <a:path extrusionOk="0" h="2102" w="1145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22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22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22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22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22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22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2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22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rect b="b" l="l" r="r" t="t"/>
                <a:pathLst>
                  <a:path extrusionOk="0" h="6794" w="9224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22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rect b="b" l="l" r="r" t="t"/>
                <a:pathLst>
                  <a:path extrusionOk="0" h="6096" w="8558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22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rect b="b" l="l" r="r" t="t"/>
                <a:pathLst>
                  <a:path extrusionOk="0" h="6096" w="8559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22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rect b="b" l="l" r="r" t="t"/>
                <a:pathLst>
                  <a:path extrusionOk="0" h="127142" w="219679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22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rect b="b" l="l" r="r" t="t"/>
                <a:pathLst>
                  <a:path extrusionOk="0" h="117633" w="203812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22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rect b="b" l="l" r="r" t="t"/>
                <a:pathLst>
                  <a:path extrusionOk="0" h="117633" w="203812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22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rect b="b" l="l" r="r" t="t"/>
                <a:pathLst>
                  <a:path extrusionOk="0" h="2857" w="5135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22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rect b="b" l="l" r="r" t="t"/>
                <a:pathLst>
                  <a:path extrusionOk="0" h="1221" w="1521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8" name="Google Shape;1048;p22"/>
            <p:cNvSpPr/>
            <p:nvPr/>
          </p:nvSpPr>
          <p:spPr>
            <a:xfrm>
              <a:off x="3239891" y="3511325"/>
              <a:ext cx="129087" cy="107584"/>
            </a:xfrm>
            <a:custGeom>
              <a:rect b="b" l="l" r="r" t="t"/>
              <a:pathLst>
                <a:path extrusionOk="0" h="107584" w="129087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2547598" y="1999349"/>
              <a:ext cx="711585" cy="787458"/>
            </a:xfrm>
            <a:custGeom>
              <a:rect b="b" l="l" r="r" t="t"/>
              <a:pathLst>
                <a:path extrusionOk="0" h="787458" w="711585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2526963" y="2038199"/>
              <a:ext cx="663763" cy="751441"/>
            </a:xfrm>
            <a:custGeom>
              <a:rect b="b" l="l" r="r" t="t"/>
              <a:pathLst>
                <a:path extrusionOk="0" h="751441" w="663763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5660632" y="225896"/>
              <a:ext cx="713014" cy="789165"/>
            </a:xfrm>
            <a:custGeom>
              <a:rect b="b" l="l" r="r" t="t"/>
              <a:pathLst>
                <a:path extrusionOk="0" h="789165" w="713014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5639997" y="264856"/>
              <a:ext cx="665000" cy="752811"/>
            </a:xfrm>
            <a:custGeom>
              <a:rect b="b" l="l" r="r" t="t"/>
              <a:pathLst>
                <a:path extrusionOk="0" h="752811" w="66500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2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rect b="b" l="l" r="r" t="t"/>
              <a:pathLst>
                <a:path extrusionOk="0" h="111823" w="64474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2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rect b="b" l="l" r="r" t="t"/>
              <a:pathLst>
                <a:path extrusionOk="0" h="112208" w="64696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2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rect b="b" l="l" r="r" t="t"/>
              <a:pathLst>
                <a:path extrusionOk="0" h="111823" w="64474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5152444" y="952333"/>
              <a:ext cx="216911" cy="289327"/>
            </a:xfrm>
            <a:custGeom>
              <a:rect b="b" l="l" r="r" t="t"/>
              <a:pathLst>
                <a:path extrusionOk="0" h="289327" w="216911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2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rect b="b" l="l" r="r" t="t"/>
              <a:pathLst>
                <a:path extrusionOk="0" h="296798" w="17098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2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rect b="b" l="l" r="r" t="t"/>
              <a:pathLst>
                <a:path extrusionOk="0" h="42290" w="24344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2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rect b="b" l="l" r="r" t="t"/>
              <a:pathLst>
                <a:path extrusionOk="0" h="42290" w="24344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5184871" y="1123551"/>
              <a:ext cx="85015" cy="59542"/>
            </a:xfrm>
            <a:custGeom>
              <a:rect b="b" l="l" r="r" t="t"/>
              <a:pathLst>
                <a:path extrusionOk="0" h="59542" w="85015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3424090" y="2990832"/>
              <a:ext cx="59149" cy="186880"/>
            </a:xfrm>
            <a:custGeom>
              <a:rect b="b" l="l" r="r" t="t"/>
              <a:pathLst>
                <a:path extrusionOk="0" h="186880" w="59149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3424090" y="2963209"/>
              <a:ext cx="109454" cy="62007"/>
            </a:xfrm>
            <a:custGeom>
              <a:rect b="b" l="l" r="r" t="t"/>
              <a:pathLst>
                <a:path extrusionOk="0" h="62007" w="109454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3532974" y="2965813"/>
              <a:ext cx="174947" cy="282184"/>
            </a:xfrm>
            <a:custGeom>
              <a:rect b="b" l="l" r="r" t="t"/>
              <a:pathLst>
                <a:path extrusionOk="0" h="282184" w="174947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3635011" y="3202477"/>
              <a:ext cx="34899" cy="63627"/>
            </a:xfrm>
            <a:custGeom>
              <a:rect b="b" l="l" r="r" t="t"/>
              <a:pathLst>
                <a:path extrusionOk="0" h="63627" w="34899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3499691" y="2985265"/>
              <a:ext cx="174947" cy="281849"/>
            </a:xfrm>
            <a:custGeom>
              <a:rect b="b" l="l" r="r" t="t"/>
              <a:pathLst>
                <a:path extrusionOk="0" h="281849" w="174947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071" name="Google Shape;1071;p23"/>
          <p:cNvSpPr txBox="1"/>
          <p:nvPr>
            <p:ph idx="1" type="body"/>
          </p:nvPr>
        </p:nvSpPr>
        <p:spPr>
          <a:xfrm>
            <a:off x="457200" y="1317375"/>
            <a:ext cx="7947900" cy="346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Font typeface="Barlow"/>
              <a:buChar char="▸"/>
            </a:pP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Speech to Text API - Audio Transcribe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Barlow"/>
              <a:buChar char="▸"/>
            </a:pP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Natural Language API - Analyze Sentiment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Barlow"/>
              <a:buChar char="▸"/>
            </a:pP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Flask/Python to serve the application to the user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Barlow"/>
              <a:buChar char="▸"/>
            </a:pP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App Engine to host the application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Barlow"/>
              <a:buChar char="▸"/>
            </a:pP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GCS Bucket (Standard) to store the text and audio files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072" name="Google Shape;1072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3" name="Google Shape;10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50" y="3241125"/>
            <a:ext cx="1664000" cy="16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9" name="Google Shape;10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" y="276225"/>
            <a:ext cx="906780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5"/>
          <p:cNvSpPr txBox="1"/>
          <p:nvPr>
            <p:ph type="ctrTitle"/>
          </p:nvPr>
        </p:nvSpPr>
        <p:spPr>
          <a:xfrm>
            <a:off x="860050" y="1997400"/>
            <a:ext cx="566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Solution</a:t>
            </a:r>
            <a:endParaRPr/>
          </a:p>
        </p:txBody>
      </p:sp>
      <p:sp>
        <p:nvSpPr>
          <p:cNvPr id="1085" name="Google Shape;1085;p2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086" name="Google Shape;1086;p2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087" name="Google Shape;1087;p25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8" name="Google Shape;1108;p2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109" name="Google Shape;1109;p2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2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9" name="Google Shape;1149;p25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25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25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25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25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8" name="Google Shape;1178;p2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179" name="Google Shape;1179;p2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7" name="Google Shape;1197;p26"/>
          <p:cNvPicPr preferRelativeResize="0"/>
          <p:nvPr/>
        </p:nvPicPr>
        <p:blipFill rotWithShape="1">
          <a:blip r:embed="rId3">
            <a:alphaModFix/>
          </a:blip>
          <a:srcRect b="52593" l="0" r="30920" t="0"/>
          <a:stretch/>
        </p:blipFill>
        <p:spPr>
          <a:xfrm>
            <a:off x="52050" y="152400"/>
            <a:ext cx="3987475" cy="22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300" y="103150"/>
            <a:ext cx="4768609" cy="23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95551"/>
            <a:ext cx="32385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26"/>
          <p:cNvPicPr preferRelativeResize="0"/>
          <p:nvPr/>
        </p:nvPicPr>
        <p:blipFill rotWithShape="1">
          <a:blip r:embed="rId6">
            <a:alphaModFix/>
          </a:blip>
          <a:srcRect b="0" l="37667" r="0" t="24442"/>
          <a:stretch/>
        </p:blipFill>
        <p:spPr>
          <a:xfrm>
            <a:off x="3311925" y="2634500"/>
            <a:ext cx="5699674" cy="10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6" name="Google Shape;1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8600"/>
            <a:ext cx="8839200" cy="164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82980"/>
            <a:ext cx="8839201" cy="1598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3" name="Google Shape;1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48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00" y="2635801"/>
            <a:ext cx="8698803" cy="24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0" name="Google Shape;1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1850"/>
            <a:ext cx="8839203" cy="357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30"/>
          <p:cNvSpPr txBox="1"/>
          <p:nvPr>
            <p:ph type="ctrTitle"/>
          </p:nvPr>
        </p:nvSpPr>
        <p:spPr>
          <a:xfrm>
            <a:off x="860050" y="1997400"/>
            <a:ext cx="566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226" name="Google Shape;1226;p30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27" name="Google Shape;1227;p30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228" name="Google Shape;1228;p30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9" name="Google Shape;1249;p30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250" name="Google Shape;1250;p30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0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30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30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0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0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30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0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30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0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0" name="Google Shape;1290;p30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19" name="Google Shape;1319;p30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</a:t>
            </a:r>
            <a:endParaRPr/>
          </a:p>
        </p:txBody>
      </p:sp>
      <p:sp>
        <p:nvSpPr>
          <p:cNvPr id="344" name="Google Shape;344;p13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45" name="Google Shape;345;p13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346" name="Google Shape;346;p13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7" name="Google Shape;367;p13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68" name="Google Shape;368;p13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3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3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3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3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3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3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13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13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8" name="Google Shape;408;p13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7" name="Google Shape;437;p13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38" name="Google Shape;438;p13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1"/>
          <p:cNvSpPr txBox="1"/>
          <p:nvPr>
            <p:ph type="title"/>
          </p:nvPr>
        </p:nvSpPr>
        <p:spPr>
          <a:xfrm>
            <a:off x="457200" y="605600"/>
            <a:ext cx="8562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Challenges &amp; Lessons Learned</a:t>
            </a:r>
            <a:endParaRPr sz="4300"/>
          </a:p>
        </p:txBody>
      </p:sp>
      <p:sp>
        <p:nvSpPr>
          <p:cNvPr id="1338" name="Google Shape;1338;p31"/>
          <p:cNvSpPr txBox="1"/>
          <p:nvPr>
            <p:ph idx="1" type="body"/>
          </p:nvPr>
        </p:nvSpPr>
        <p:spPr>
          <a:xfrm>
            <a:off x="457200" y="1292150"/>
            <a:ext cx="8274300" cy="34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▸"/>
            </a:pPr>
            <a:r>
              <a:rPr b="1" lang="en" sz="1900"/>
              <a:t>Have to compromise between each providers - Look at from </a:t>
            </a:r>
            <a:r>
              <a:rPr b="1" lang="en" sz="1900"/>
              <a:t>holistic</a:t>
            </a:r>
            <a:r>
              <a:rPr b="1" lang="en" sz="1900"/>
              <a:t> perspective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▸"/>
            </a:pPr>
            <a:r>
              <a:rPr b="1" lang="en" sz="1900"/>
              <a:t>Overall solution rather than individual pieces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▸"/>
            </a:pPr>
            <a:r>
              <a:rPr b="1" lang="en" sz="1900"/>
              <a:t>Cost is not super </a:t>
            </a:r>
            <a:r>
              <a:rPr b="1" lang="en" sz="1900"/>
              <a:t>intuitive</a:t>
            </a:r>
            <a:r>
              <a:rPr b="1" lang="en" sz="1900"/>
              <a:t> to calculate (need to estimate demand)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▸"/>
            </a:pPr>
            <a:r>
              <a:rPr b="1" lang="en" sz="1900"/>
              <a:t>Local development != Cloud environment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▸"/>
            </a:pPr>
            <a:r>
              <a:rPr b="1" lang="en" sz="1900"/>
              <a:t>Many many different ways and tools to solve a problem</a:t>
            </a:r>
            <a:endParaRPr b="1" sz="1900"/>
          </a:p>
        </p:txBody>
      </p:sp>
      <p:sp>
        <p:nvSpPr>
          <p:cNvPr id="1339" name="Google Shape;1339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45" name="Google Shape;1345;p32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1346" name="Google Shape;1346;p32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3" name="Google Shape;1403;p32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1404" name="Google Shape;1404;p32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405" name="Google Shape;1405;p32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32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32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08" name="Google Shape;1408;p32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409" name="Google Shape;1409;p32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0" name="Google Shape;1410;p32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1" name="Google Shape;1411;p32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32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32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32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32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32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32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32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32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32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32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32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32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32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32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32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32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32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32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32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32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32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32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32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32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32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32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32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9" name="Google Shape;1439;p32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0" name="Google Shape;1440;p32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32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2" name="Google Shape;1442;p32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3" name="Google Shape;1443;p32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p32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p32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6" name="Google Shape;1446;p32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7" name="Google Shape;1447;p32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8" name="Google Shape;1448;p32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32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0" name="Google Shape;1450;p32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1" name="Google Shape;1451;p32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32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p32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4" name="Google Shape;1454;p32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5" name="Google Shape;1455;p32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6" name="Google Shape;1456;p32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7" name="Google Shape;1457;p32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8" name="Google Shape;1458;p32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9" name="Google Shape;1459;p32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0" name="Google Shape;1460;p32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1" name="Google Shape;1461;p32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2" name="Google Shape;1462;p32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3" name="Google Shape;1463;p32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4" name="Google Shape;1464;p32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5" name="Google Shape;1465;p32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6" name="Google Shape;1466;p32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7" name="Google Shape;1467;p32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32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32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32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32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2" name="Google Shape;1472;p32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3" name="Google Shape;1473;p32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32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5" name="Google Shape;1475;p32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476" name="Google Shape;1476;p32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477" name="Google Shape;1477;p32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8" name="Google Shape;1478;p32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9" name="Google Shape;1479;p32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0" name="Google Shape;1480;p32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1" name="Google Shape;1481;p32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82" name="Google Shape;1482;p32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3" name="Google Shape;1483;p32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4" name="Google Shape;1484;p32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85" name="Google Shape;1485;p32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1" name="Google Shape;1491;p32"/>
          <p:cNvSpPr txBox="1"/>
          <p:nvPr>
            <p:ph idx="4294967295" type="ctrTitle"/>
          </p:nvPr>
        </p:nvSpPr>
        <p:spPr>
          <a:xfrm>
            <a:off x="685800" y="1202450"/>
            <a:ext cx="60885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</a:t>
            </a:r>
            <a:r>
              <a:rPr lang="en" sz="7200"/>
              <a:t>s</a:t>
            </a:r>
            <a:endParaRPr sz="7200"/>
          </a:p>
        </p:txBody>
      </p:sp>
      <p:sp>
        <p:nvSpPr>
          <p:cNvPr id="1492" name="Google Shape;1492;p32"/>
          <p:cNvSpPr txBox="1"/>
          <p:nvPr>
            <p:ph idx="4294967295" type="subTitle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1" sz="36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Appendices</a:t>
            </a:r>
            <a:endParaRPr/>
          </a:p>
        </p:txBody>
      </p:sp>
      <p:sp>
        <p:nvSpPr>
          <p:cNvPr id="1498" name="Google Shape;1498;p33"/>
          <p:cNvSpPr txBox="1"/>
          <p:nvPr>
            <p:ph idx="1" type="body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YouTube (Demo)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https://youtu.be/Nj25epGkF54</a:t>
            </a:r>
            <a:endParaRPr b="1" sz="2000"/>
          </a:p>
        </p:txBody>
      </p:sp>
      <p:sp>
        <p:nvSpPr>
          <p:cNvPr id="1499" name="Google Shape;1499;p33"/>
          <p:cNvSpPr txBox="1"/>
          <p:nvPr>
            <p:ph idx="2" type="body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Application Link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https://call-text-analysis.uc.r.appspot.com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00" name="Google Shape;1500;p33"/>
          <p:cNvSpPr txBox="1"/>
          <p:nvPr>
            <p:ph idx="3" type="body"/>
          </p:nvPr>
        </p:nvSpPr>
        <p:spPr>
          <a:xfrm>
            <a:off x="6123300" y="1995750"/>
            <a:ext cx="2982600" cy="13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/>
              <a:t>GitHub</a:t>
            </a:r>
            <a:endParaRPr b="1" sz="2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https://github.com/wangalexandersk/call_text_project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01" name="Google Shape;1501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</a:t>
            </a:r>
            <a:endParaRPr/>
          </a:p>
        </p:txBody>
      </p:sp>
      <p:sp>
        <p:nvSpPr>
          <p:cNvPr id="456" name="Google Shape;456;p14"/>
          <p:cNvSpPr txBox="1"/>
          <p:nvPr>
            <p:ph idx="1" type="body"/>
          </p:nvPr>
        </p:nvSpPr>
        <p:spPr>
          <a:xfrm>
            <a:off x="0" y="1125150"/>
            <a:ext cx="6464400" cy="3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Company: </a:t>
            </a:r>
            <a:r>
              <a:rPr lang="en"/>
              <a:t>Golden Lion Bank - Over 1000+ Investment Advisors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Sponsors: </a:t>
            </a:r>
            <a:r>
              <a:rPr lang="en"/>
              <a:t>Personal &amp; Commercial Banking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Stakeholders:</a:t>
            </a:r>
            <a:r>
              <a:rPr lang="en"/>
              <a:t> Investment Advisors have to spent a lot of time doing research on companies to determine companies to invest in for their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Including listening to earnings calls which can last up to 2 hours (for one company) - Market Sentiment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How can we help IAs save time by using NLP?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7" name="Google Shape;457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8" name="Google Shape;458;p14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459" name="Google Shape;459;p14"/>
            <p:cNvSpPr/>
            <p:nvPr/>
          </p:nvSpPr>
          <p:spPr>
            <a:xfrm>
              <a:off x="3889897" y="3280283"/>
              <a:ext cx="998038" cy="577710"/>
            </a:xfrm>
            <a:custGeom>
              <a:rect b="b" l="l" r="r" t="t"/>
              <a:pathLst>
                <a:path extrusionOk="0" h="577710" w="998038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2372415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3921527" y="3261804"/>
              <a:ext cx="998857" cy="577329"/>
            </a:xfrm>
            <a:custGeom>
              <a:rect b="b" l="l" r="r" t="t"/>
              <a:pathLst>
                <a:path extrusionOk="0" h="577329" w="998857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3922039" y="3231825"/>
              <a:ext cx="998054" cy="577388"/>
            </a:xfrm>
            <a:custGeom>
              <a:rect b="b" l="l" r="r" t="t"/>
              <a:pathLst>
                <a:path extrusionOk="0" h="577388" w="998054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4231770" y="3400376"/>
              <a:ext cx="378145" cy="218912"/>
            </a:xfrm>
            <a:custGeom>
              <a:rect b="b" l="l" r="r" t="t"/>
              <a:pathLst>
                <a:path extrusionOk="0" h="218912" w="378145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4231502" y="3348848"/>
              <a:ext cx="378432" cy="218803"/>
            </a:xfrm>
            <a:custGeom>
              <a:rect b="b" l="l" r="r" t="t"/>
              <a:pathLst>
                <a:path extrusionOk="0" h="218803" w="378432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3409843" y="2513133"/>
              <a:ext cx="2024410" cy="945165"/>
            </a:xfrm>
            <a:custGeom>
              <a:rect b="b" l="l" r="r" t="t"/>
              <a:pathLst>
                <a:path extrusionOk="0" h="945165" w="202441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2963426" y="65875"/>
              <a:ext cx="2875158" cy="2882646"/>
            </a:xfrm>
            <a:custGeom>
              <a:rect b="b" l="l" r="r" t="t"/>
              <a:pathLst>
                <a:path extrusionOk="0" h="2882646" w="2875158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2986102" y="165506"/>
              <a:ext cx="2752826" cy="2463451"/>
            </a:xfrm>
            <a:custGeom>
              <a:rect b="b" l="l" r="r" t="t"/>
              <a:pathLst>
                <a:path extrusionOk="0" h="2463451" w="2752826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2963026" y="773963"/>
              <a:ext cx="2815611" cy="2175092"/>
            </a:xfrm>
            <a:custGeom>
              <a:rect b="b" l="l" r="r" t="t"/>
              <a:pathLst>
                <a:path extrusionOk="0" h="2175092" w="2815611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2183550" y="4458424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2233331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2233331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2447182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2726476" y="4553957"/>
              <a:ext cx="159649" cy="89989"/>
            </a:xfrm>
            <a:custGeom>
              <a:rect b="b" l="l" r="r" t="t"/>
              <a:pathLst>
                <a:path extrusionOk="0" h="89989" w="159649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2729149" y="4569009"/>
              <a:ext cx="157010" cy="75128"/>
            </a:xfrm>
            <a:custGeom>
              <a:rect b="b" l="l" r="r" t="t"/>
              <a:pathLst>
                <a:path extrusionOk="0" h="75128" w="15701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2596621" y="4484615"/>
              <a:ext cx="159662" cy="89989"/>
            </a:xfrm>
            <a:custGeom>
              <a:rect b="b" l="l" r="r" t="t"/>
              <a:pathLst>
                <a:path extrusionOk="0" h="89989" w="159662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2599186" y="4499667"/>
              <a:ext cx="157105" cy="75128"/>
            </a:xfrm>
            <a:custGeom>
              <a:rect b="b" l="l" r="r" t="t"/>
              <a:pathLst>
                <a:path extrusionOk="0" h="75128" w="157105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2302147" y="4142110"/>
              <a:ext cx="514696" cy="443940"/>
            </a:xfrm>
            <a:custGeom>
              <a:rect b="b" l="l" r="r" t="t"/>
              <a:pathLst>
                <a:path extrusionOk="0" h="443940" w="514696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2258507" y="4054849"/>
              <a:ext cx="110678" cy="194691"/>
            </a:xfrm>
            <a:custGeom>
              <a:rect b="b" l="l" r="r" t="t"/>
              <a:pathLst>
                <a:path extrusionOk="0" h="194691" w="110678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2250051" y="3940511"/>
              <a:ext cx="73912" cy="142900"/>
            </a:xfrm>
            <a:custGeom>
              <a:rect b="b" l="l" r="r" t="t"/>
              <a:pathLst>
                <a:path extrusionOk="0" h="142900" w="73912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2326123" y="3751123"/>
              <a:ext cx="169201" cy="272154"/>
            </a:xfrm>
            <a:custGeom>
              <a:rect b="b" l="l" r="r" t="t"/>
              <a:pathLst>
                <a:path extrusionOk="0" h="272154" w="169201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1" name="Google Shape;481;p14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82" name="Google Shape;482;p14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83" name="Google Shape;483;p14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rect b="b" l="l" r="r" t="t"/>
                  <a:pathLst>
                    <a:path extrusionOk="0" h="122070" w="343054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14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rect b="b" l="l" r="r" t="t"/>
                  <a:pathLst>
                    <a:path extrusionOk="0" h="89916" w="145163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14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rect b="b" l="l" r="r" t="t"/>
                  <a:pathLst>
                    <a:path extrusionOk="0" h="198541" w="343006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6" name="Google Shape;486;p14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87" name="Google Shape;487;p14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rect b="b" l="l" r="r" t="t"/>
                    <a:pathLst>
                      <a:path extrusionOk="0" h="56007" w="96807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14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rect b="b" l="l" r="r" t="t"/>
                    <a:pathLst>
                      <a:path extrusionOk="0" h="54959" w="94907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89" name="Google Shape;489;p14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rect b="b" l="l" r="r" t="t"/>
                  <a:pathLst>
                    <a:path extrusionOk="0" h="12299" w="21235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14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14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rect b="b" l="l" r="r" t="t"/>
                  <a:pathLst>
                    <a:path extrusionOk="0" h="12299" w="21197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14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14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14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14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14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14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14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14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14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rect b="b" l="l" r="r" t="t"/>
                  <a:pathLst>
                    <a:path extrusionOk="0" h="12263" w="21342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14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14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rect b="b" l="l" r="r" t="t"/>
                  <a:pathLst>
                    <a:path extrusionOk="0" h="15763" w="27254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14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14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14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rect b="b" l="l" r="r" t="t"/>
                  <a:pathLst>
                    <a:path extrusionOk="0" h="12298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14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14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rect b="b" l="l" r="r" t="t"/>
                  <a:pathLst>
                    <a:path extrusionOk="0" h="12299" w="21411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14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14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rect b="b" l="l" r="r" t="t"/>
                  <a:pathLst>
                    <a:path extrusionOk="0" h="12298" w="21235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14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rect b="b" l="l" r="r" t="t"/>
                  <a:pathLst>
                    <a:path extrusionOk="0" h="12299" w="20976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14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14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14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rect b="b" l="l" r="r" t="t"/>
                  <a:pathLst>
                    <a:path extrusionOk="0" h="12358" w="2115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14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rect b="b" l="l" r="r" t="t"/>
                  <a:pathLst>
                    <a:path extrusionOk="0" h="12263" w="21269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14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rect b="b" l="l" r="r" t="t"/>
                  <a:pathLst>
                    <a:path extrusionOk="0" h="15823" w="27256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" name="Google Shape;516;p14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rect b="b" l="l" r="r" t="t"/>
                  <a:pathLst>
                    <a:path extrusionOk="0" h="17487" w="33535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17;p14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14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rect b="b" l="l" r="r" t="t"/>
                  <a:pathLst>
                    <a:path extrusionOk="0" h="12299" w="20746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14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14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14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14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14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14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rect b="b" l="l" r="r" t="t"/>
                  <a:pathLst>
                    <a:path extrusionOk="0" h="14108" w="24523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14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rect b="b" l="l" r="r" t="t"/>
                  <a:pathLst>
                    <a:path extrusionOk="0" h="14108" w="24413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14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rect b="b" l="l" r="r" t="t"/>
                  <a:pathLst>
                    <a:path extrusionOk="0" h="41195" w="71148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14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14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14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rect b="b" l="l" r="r" t="t"/>
                  <a:pathLst>
                    <a:path extrusionOk="0" h="12263" w="21424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14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14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14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rect b="b" l="l" r="r" t="t"/>
                  <a:pathLst>
                    <a:path extrusionOk="0" h="12299" w="20722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14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14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14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rect b="b" l="l" r="r" t="t"/>
                  <a:pathLst>
                    <a:path extrusionOk="0" h="12299" w="21316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14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14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p14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14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rect b="b" l="l" r="r" t="t"/>
                  <a:pathLst>
                    <a:path extrusionOk="0" h="17728" w="30663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14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rect b="b" l="l" r="r" t="t"/>
                  <a:pathLst>
                    <a:path extrusionOk="0" h="12299" w="2140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p14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rect b="b" l="l" r="r" t="t"/>
                  <a:pathLst>
                    <a:path extrusionOk="0" h="12299" w="2120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14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p14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rect b="b" l="l" r="r" t="t"/>
                  <a:pathLst>
                    <a:path extrusionOk="0" h="12299" w="20781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14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14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rect b="b" l="l" r="r" t="t"/>
                  <a:pathLst>
                    <a:path extrusionOk="0" h="12299" w="21271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14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rect b="b" l="l" r="r" t="t"/>
                  <a:pathLst>
                    <a:path extrusionOk="0" h="12299" w="21364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14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14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rect b="b" l="l" r="r" t="t"/>
                  <a:pathLst>
                    <a:path extrusionOk="0" h="12299" w="21269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14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14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14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rect b="b" l="l" r="r" t="t"/>
                  <a:pathLst>
                    <a:path extrusionOk="0" h="21252" w="36743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14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rect b="b" l="l" r="r" t="t"/>
                  <a:pathLst>
                    <a:path extrusionOk="0" h="14204" w="24428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3" name="Google Shape;553;p14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54" name="Google Shape;554;p14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55" name="Google Shape;555;p14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rect b="b" l="l" r="r" t="t"/>
                    <a:pathLst>
                      <a:path extrusionOk="0" h="280361" w="20739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14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rect b="b" l="l" r="r" t="t"/>
                    <a:pathLst>
                      <a:path extrusionOk="0" h="127104" w="205775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14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14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14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rect b="b" l="l" r="r" t="t"/>
                    <a:pathLst>
                      <a:path extrusionOk="0" h="121824" w="200455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14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rect b="b" l="l" r="r" t="t"/>
                  <a:pathLst>
                    <a:path extrusionOk="0" h="144970" w="2375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14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rect b="b" l="l" r="r" t="t"/>
                  <a:pathLst>
                    <a:path extrusionOk="0" h="249936" w="18649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14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rect b="b" l="l" r="r" t="t"/>
                  <a:pathLst>
                    <a:path extrusionOk="0" h="110490" w="188865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63" name="Google Shape;563;p14"/>
            <p:cNvSpPr/>
            <p:nvPr/>
          </p:nvSpPr>
          <p:spPr>
            <a:xfrm>
              <a:off x="2270876" y="3943763"/>
              <a:ext cx="260754" cy="432930"/>
            </a:xfrm>
            <a:custGeom>
              <a:rect b="b" l="l" r="r" t="t"/>
              <a:pathLst>
                <a:path extrusionOk="0" h="432930" w="260754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2458935" y="4016678"/>
              <a:ext cx="330765" cy="258321"/>
            </a:xfrm>
            <a:custGeom>
              <a:rect b="b" l="l" r="r" t="t"/>
              <a:pathLst>
                <a:path extrusionOk="0" h="258321" w="330765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2447141" y="4011203"/>
              <a:ext cx="100743" cy="148055"/>
            </a:xfrm>
            <a:custGeom>
              <a:rect b="b" l="l" r="r" t="t"/>
              <a:pathLst>
                <a:path extrusionOk="0" h="148055" w="100743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2331622" y="3739152"/>
              <a:ext cx="164429" cy="181621"/>
            </a:xfrm>
            <a:custGeom>
              <a:rect b="b" l="l" r="r" t="t"/>
              <a:pathLst>
                <a:path extrusionOk="0" h="181621" w="164429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515394" y="4404988"/>
              <a:ext cx="145638" cy="201549"/>
            </a:xfrm>
            <a:custGeom>
              <a:rect b="b" l="l" r="r" t="t"/>
              <a:pathLst>
                <a:path extrusionOk="0" h="201549" w="145638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2565555" y="4383081"/>
              <a:ext cx="95477" cy="55816"/>
            </a:xfrm>
            <a:custGeom>
              <a:rect b="b" l="l" r="r" t="t"/>
              <a:pathLst>
                <a:path extrusionOk="0" h="55816" w="95477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4383145" y="3435820"/>
              <a:ext cx="77712" cy="44958"/>
            </a:xfrm>
            <a:custGeom>
              <a:rect b="b" l="l" r="r" t="t"/>
              <a:pathLst>
                <a:path extrusionOk="0" h="44958" w="77712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4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4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4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6351541" y="3874743"/>
              <a:ext cx="217302" cy="317702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6368017" y="3871983"/>
              <a:ext cx="104086" cy="12826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6388363" y="4011215"/>
              <a:ext cx="128390" cy="14369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6169126" y="4068541"/>
              <a:ext cx="242294" cy="344916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6350989" y="4058254"/>
              <a:ext cx="187162" cy="24687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6384325" y="3881810"/>
              <a:ext cx="137686" cy="169616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6389913" y="3881145"/>
              <a:ext cx="138230" cy="13009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6223986" y="4735273"/>
              <a:ext cx="108702" cy="82916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6224466" y="4761723"/>
              <a:ext cx="108209" cy="5649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6169601" y="4699543"/>
              <a:ext cx="99502" cy="77082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6170058" y="4724979"/>
              <a:ext cx="99108" cy="5173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6206498" y="4301929"/>
              <a:ext cx="236938" cy="40866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6271102" y="4302737"/>
              <a:ext cx="235887" cy="442489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6183254" y="4274877"/>
              <a:ext cx="352749" cy="324700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6466820" y="4083042"/>
              <a:ext cx="122590" cy="42978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6490841" y="4077626"/>
              <a:ext cx="74124" cy="94270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6345497" y="4058119"/>
              <a:ext cx="63405" cy="6657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2" name="Google Shape;592;p14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93" name="Google Shape;593;p1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5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Market sentiment refers to the </a:t>
            </a: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overall attitude of investors </a:t>
            </a:r>
            <a:r>
              <a:rPr lang="en" sz="2100"/>
              <a:t>toward </a:t>
            </a: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a particular security or financial market</a:t>
            </a:r>
            <a:r>
              <a:rPr lang="en" sz="2100"/>
              <a:t>. It is the </a:t>
            </a: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feeling or tone </a:t>
            </a:r>
            <a:r>
              <a:rPr lang="en" sz="2100"/>
              <a:t>of a market, or its </a:t>
            </a: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crowd psychology</a:t>
            </a:r>
            <a:r>
              <a:rPr lang="en" sz="2100"/>
              <a:t>, as revealed through the activity and price movement of the securities traded in that market. In broad terms, </a:t>
            </a: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rising prices</a:t>
            </a:r>
            <a:r>
              <a:rPr lang="en" sz="2100"/>
              <a:t> indicate </a:t>
            </a: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bullish market sentiment</a:t>
            </a:r>
            <a:r>
              <a:rPr lang="en" sz="2100"/>
              <a:t>, while </a:t>
            </a: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falling prices</a:t>
            </a:r>
            <a:r>
              <a:rPr lang="en" sz="2100"/>
              <a:t> indicate </a:t>
            </a: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bearish market sentiment</a:t>
            </a:r>
            <a:r>
              <a:rPr lang="en" sz="2100"/>
              <a:t>.</a:t>
            </a:r>
            <a:endParaRPr sz="2100"/>
          </a:p>
        </p:txBody>
      </p:sp>
      <p:sp>
        <p:nvSpPr>
          <p:cNvPr id="603" name="Google Shape;603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4" name="Google Shape;604;p15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605" name="Google Shape;605;p15"/>
            <p:cNvSpPr/>
            <p:nvPr/>
          </p:nvSpPr>
          <p:spPr>
            <a:xfrm>
              <a:off x="7216759" y="3070053"/>
              <a:ext cx="247057" cy="142875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7342016" y="3123138"/>
              <a:ext cx="71660" cy="55453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7342406" y="3141358"/>
              <a:ext cx="71304" cy="3726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7268719" y="3095364"/>
              <a:ext cx="71613" cy="53417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7268869" y="3112444"/>
              <a:ext cx="71304" cy="37267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7286737" y="2775175"/>
              <a:ext cx="123184" cy="35382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7314533" y="2554952"/>
              <a:ext cx="78868" cy="76871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7190170" y="2579409"/>
              <a:ext cx="118999" cy="16998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7180686" y="2720915"/>
              <a:ext cx="56790" cy="37169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7182331" y="2728860"/>
              <a:ext cx="37082" cy="30910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7286654" y="2565698"/>
              <a:ext cx="128280" cy="258276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7391109" y="2618517"/>
              <a:ext cx="49710" cy="228160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7311279" y="2475275"/>
              <a:ext cx="85098" cy="10381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7314515" y="2466234"/>
              <a:ext cx="89964" cy="88884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7384763" y="2604603"/>
              <a:ext cx="55737" cy="75876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7269438" y="2565933"/>
              <a:ext cx="45289" cy="73030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6661328" y="3286571"/>
              <a:ext cx="246169" cy="142323"/>
            </a:xfrm>
            <a:custGeom>
              <a:rect b="b" l="l" r="r" t="t"/>
              <a:pathLst>
                <a:path extrusionOk="0" h="380237" w="657677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6681151" y="2824698"/>
              <a:ext cx="58982" cy="128668"/>
            </a:xfrm>
            <a:custGeom>
              <a:rect b="b" l="l" r="r" t="t"/>
              <a:pathLst>
                <a:path extrusionOk="0" h="343757" w="15758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6689412" y="2771791"/>
              <a:ext cx="42428" cy="81725"/>
            </a:xfrm>
            <a:custGeom>
              <a:rect b="b" l="l" r="r" t="t"/>
              <a:pathLst>
                <a:path extrusionOk="0" h="218341" w="113353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6782889" y="3337575"/>
              <a:ext cx="91454" cy="51556"/>
            </a:xfrm>
            <a:custGeom>
              <a:rect b="b" l="l" r="r" t="t"/>
              <a:pathLst>
                <a:path extrusionOk="0" h="137739" w="244333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6784412" y="3346110"/>
              <a:ext cx="89915" cy="43199"/>
            </a:xfrm>
            <a:custGeom>
              <a:rect b="b" l="l" r="r" t="t"/>
              <a:pathLst>
                <a:path extrusionOk="0" h="115414" w="240222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6715968" y="3307485"/>
              <a:ext cx="91493" cy="51556"/>
            </a:xfrm>
            <a:custGeom>
              <a:rect b="b" l="l" r="r" t="t"/>
              <a:pathLst>
                <a:path extrusionOk="0" h="137739" w="244438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6717638" y="3316019"/>
              <a:ext cx="89951" cy="43199"/>
            </a:xfrm>
            <a:custGeom>
              <a:rect b="b" l="l" r="r" t="t"/>
              <a:pathLst>
                <a:path extrusionOk="0" h="115414" w="240317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6715994" y="2973759"/>
              <a:ext cx="133983" cy="378277"/>
            </a:xfrm>
            <a:custGeom>
              <a:rect b="b" l="l" r="r" t="t"/>
              <a:pathLst>
                <a:path extrusionOk="0" h="1010624" w="357956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6733197" y="2663396"/>
              <a:ext cx="97219" cy="155678"/>
            </a:xfrm>
            <a:custGeom>
              <a:rect b="b" l="l" r="r" t="t"/>
              <a:pathLst>
                <a:path extrusionOk="0" h="415919" w="259735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6701449" y="2773633"/>
              <a:ext cx="149347" cy="247668"/>
            </a:xfrm>
            <a:custGeom>
              <a:rect b="b" l="l" r="r" t="t"/>
              <a:pathLst>
                <a:path extrusionOk="0" h="661684" w="399004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6807278" y="2804619"/>
              <a:ext cx="188299" cy="147777"/>
            </a:xfrm>
            <a:custGeom>
              <a:rect b="b" l="l" r="r" t="t"/>
              <a:pathLst>
                <a:path extrusionOk="0" h="394810" w="503069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6800502" y="2801416"/>
              <a:ext cx="57697" cy="84545"/>
            </a:xfrm>
            <a:custGeom>
              <a:rect b="b" l="l" r="r" t="t"/>
              <a:pathLst>
                <a:path extrusionOk="0" h="225876" w="154147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6736209" y="2656556"/>
              <a:ext cx="94148" cy="104017"/>
            </a:xfrm>
            <a:custGeom>
              <a:rect b="b" l="l" r="r" t="t"/>
              <a:pathLst>
                <a:path extrusionOk="0" h="277898" w="251532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6938621" y="2869615"/>
              <a:ext cx="28491" cy="25068"/>
            </a:xfrm>
            <a:custGeom>
              <a:rect b="b" l="l" r="r" t="t"/>
              <a:pathLst>
                <a:path extrusionOk="0" h="66973" w="76119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15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636" name="Google Shape;636;p15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rect b="b" l="l" r="r" t="t"/>
                <a:pathLst>
                  <a:path extrusionOk="0" h="126881" w="219679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rect b="b" l="l" r="r" t="t"/>
                <a:pathLst>
                  <a:path extrusionOk="0" h="5238" w="6086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rect b="b" l="l" r="r" t="t"/>
                <a:pathLst>
                  <a:path extrusionOk="0" h="4953" w="4849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rect b="b" l="l" r="r" t="t"/>
                <a:pathLst>
                  <a:path extrusionOk="0" h="126874" w="219203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rect b="b" l="l" r="r" t="t"/>
                <a:pathLst>
                  <a:path extrusionOk="0" h="2102" w="1145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rect b="b" l="l" r="r" t="t"/>
                <a:pathLst>
                  <a:path extrusionOk="0" h="6794" w="9224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rect b="b" l="l" r="r" t="t"/>
                <a:pathLst>
                  <a:path extrusionOk="0" h="6096" w="8558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rect b="b" l="l" r="r" t="t"/>
                <a:pathLst>
                  <a:path extrusionOk="0" h="6096" w="8559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rect b="b" l="l" r="r" t="t"/>
                <a:pathLst>
                  <a:path extrusionOk="0" h="127142" w="219679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15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rect b="b" l="l" r="r" t="t"/>
                <a:pathLst>
                  <a:path extrusionOk="0" h="117633" w="203812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5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rect b="b" l="l" r="r" t="t"/>
                <a:pathLst>
                  <a:path extrusionOk="0" h="117633" w="203812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15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rect b="b" l="l" r="r" t="t"/>
                <a:pathLst>
                  <a:path extrusionOk="0" h="2857" w="5135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15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rect b="b" l="l" r="r" t="t"/>
                <a:pathLst>
                  <a:path extrusionOk="0" h="1221" w="1521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6" name="Google Shape;656;p15"/>
            <p:cNvSpPr/>
            <p:nvPr/>
          </p:nvSpPr>
          <p:spPr>
            <a:xfrm>
              <a:off x="6948039" y="2876090"/>
              <a:ext cx="48317" cy="40269"/>
            </a:xfrm>
            <a:custGeom>
              <a:rect b="b" l="l" r="r" t="t"/>
              <a:pathLst>
                <a:path extrusionOk="0" h="107584" w="129087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6688913" y="2310158"/>
              <a:ext cx="266346" cy="294746"/>
            </a:xfrm>
            <a:custGeom>
              <a:rect b="b" l="l" r="r" t="t"/>
              <a:pathLst>
                <a:path extrusionOk="0" h="787458" w="711585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6681190" y="2324699"/>
              <a:ext cx="248446" cy="281264"/>
            </a:xfrm>
            <a:custGeom>
              <a:rect b="b" l="l" r="r" t="t"/>
              <a:pathLst>
                <a:path extrusionOk="0" h="751441" w="663763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7244522" y="2103554"/>
              <a:ext cx="267380" cy="295937"/>
            </a:xfrm>
            <a:custGeom>
              <a:rect b="b" l="l" r="r" t="t"/>
              <a:pathLst>
                <a:path extrusionOk="0" h="789165" w="713014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7236798" y="2118137"/>
              <a:ext cx="249375" cy="282304"/>
            </a:xfrm>
            <a:custGeom>
              <a:rect b="b" l="l" r="r" t="t"/>
              <a:pathLst>
                <a:path extrusionOk="0" h="752811" w="66500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rect b="b" l="l" r="r" t="t"/>
              <a:pathLst>
                <a:path extrusionOk="0" h="111823" w="64474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5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rect b="b" l="l" r="r" t="t"/>
              <a:pathLst>
                <a:path extrusionOk="0" h="112208" w="64696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5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rect b="b" l="l" r="r" t="t"/>
              <a:pathLst>
                <a:path extrusionOk="0" h="111823" w="64474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7054307" y="2375460"/>
              <a:ext cx="81342" cy="108498"/>
            </a:xfrm>
            <a:custGeom>
              <a:rect b="b" l="l" r="r" t="t"/>
              <a:pathLst>
                <a:path extrusionOk="0" h="289327" w="216911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5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rect b="b" l="l" r="r" t="t"/>
              <a:pathLst>
                <a:path extrusionOk="0" h="296798" w="17098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5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rect b="b" l="l" r="r" t="t"/>
              <a:pathLst>
                <a:path extrusionOk="0" h="42290" w="24344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rect b="b" l="l" r="r" t="t"/>
              <a:pathLst>
                <a:path extrusionOk="0" h="42290" w="24344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7066445" y="2439547"/>
              <a:ext cx="31881" cy="22328"/>
            </a:xfrm>
            <a:custGeom>
              <a:rect b="b" l="l" r="r" t="t"/>
              <a:pathLst>
                <a:path extrusionOk="0" h="59542" w="85015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7016984" y="2605070"/>
              <a:ext cx="22181" cy="70080"/>
            </a:xfrm>
            <a:custGeom>
              <a:rect b="b" l="l" r="r" t="t"/>
              <a:pathLst>
                <a:path extrusionOk="0" h="186880" w="59149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7016984" y="2594731"/>
              <a:ext cx="41045" cy="23253"/>
            </a:xfrm>
            <a:custGeom>
              <a:rect b="b" l="l" r="r" t="t"/>
              <a:pathLst>
                <a:path extrusionOk="0" h="62007" w="109454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7057740" y="2595705"/>
              <a:ext cx="65605" cy="105819"/>
            </a:xfrm>
            <a:custGeom>
              <a:rect b="b" l="l" r="r" t="t"/>
              <a:pathLst>
                <a:path extrusionOk="0" h="282184" w="174947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7095932" y="2684289"/>
              <a:ext cx="13087" cy="23860"/>
            </a:xfrm>
            <a:custGeom>
              <a:rect b="b" l="l" r="r" t="t"/>
              <a:pathLst>
                <a:path extrusionOk="0" h="63627" w="34899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7045282" y="2602986"/>
              <a:ext cx="65605" cy="105693"/>
            </a:xfrm>
            <a:custGeom>
              <a:rect b="b" l="l" r="r" t="t"/>
              <a:pathLst>
                <a:path extrusionOk="0" h="281849" w="174947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9" name="Google Shape;6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398" y="2573125"/>
            <a:ext cx="3427500" cy="206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50" y="1398100"/>
            <a:ext cx="5299648" cy="3400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625" y="277126"/>
            <a:ext cx="5500024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5249" y="2049350"/>
            <a:ext cx="1438600" cy="18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688" name="Google Shape;688;p17"/>
          <p:cNvSpPr txBox="1"/>
          <p:nvPr>
            <p:ph idx="1" type="body"/>
          </p:nvPr>
        </p:nvSpPr>
        <p:spPr>
          <a:xfrm>
            <a:off x="457200" y="1165325"/>
            <a:ext cx="8262600" cy="34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Scalable</a:t>
            </a:r>
            <a:r>
              <a:rPr lang="en"/>
              <a:t> - Support for increased transaction volume, or increased compute power on demand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Cost effective</a:t>
            </a:r>
            <a:r>
              <a:rPr lang="en"/>
              <a:t> - Less upfront cost (Low CAPEX)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Secure </a:t>
            </a:r>
            <a:r>
              <a:rPr lang="en"/>
              <a:t>- Can set access permissions and support encryption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Low Maintenance</a:t>
            </a:r>
            <a:r>
              <a:rPr lang="en"/>
              <a:t> - Reliable - Have failover and additional servers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Setup quickly (initial POC) </a:t>
            </a:r>
            <a:r>
              <a:rPr lang="en"/>
              <a:t>- Without requiring too much time to configure and acquire equipment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8"/>
          <p:cNvSpPr txBox="1"/>
          <p:nvPr>
            <p:ph type="title"/>
          </p:nvPr>
        </p:nvSpPr>
        <p:spPr>
          <a:xfrm>
            <a:off x="457200" y="605600"/>
            <a:ext cx="80316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Cloud vs On-Prem Matrix (Effort Required)</a:t>
            </a:r>
            <a:endParaRPr sz="3100"/>
          </a:p>
        </p:txBody>
      </p:sp>
      <p:sp>
        <p:nvSpPr>
          <p:cNvPr id="694" name="Google Shape;694;p18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graphicFrame>
        <p:nvGraphicFramePr>
          <p:cNvPr id="695" name="Google Shape;695;p18"/>
          <p:cNvGraphicFramePr/>
          <p:nvPr/>
        </p:nvGraphicFramePr>
        <p:xfrm>
          <a:off x="450875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{DCA40FE7-AF2B-49CC-8914-24EF886FC0EE}</a:tableStyleId>
              </a:tblPr>
              <a:tblGrid>
                <a:gridCol w="1866425"/>
                <a:gridCol w="1866425"/>
                <a:gridCol w="1866425"/>
                <a:gridCol w="18664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latin typeface="Barlow"/>
                          <a:ea typeface="Barlow"/>
                          <a:cs typeface="Barlow"/>
                          <a:sym typeface="Barlow"/>
                        </a:rPr>
                        <a:t>Low to High Effort Required</a:t>
                      </a:r>
                      <a:endParaRPr b="1" u="sng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latin typeface="Barlow"/>
                          <a:ea typeface="Barlow"/>
                          <a:cs typeface="Barlow"/>
                          <a:sym typeface="Barlow"/>
                        </a:rPr>
                        <a:t>Cloud</a:t>
                      </a:r>
                      <a:endParaRPr b="1" u="sng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latin typeface="Barlow"/>
                          <a:ea typeface="Barlow"/>
                          <a:cs typeface="Barlow"/>
                          <a:sym typeface="Barlow"/>
                        </a:rPr>
                        <a:t>On-Prem</a:t>
                      </a:r>
                      <a:endParaRPr b="1" u="sng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latin typeface="Barlow"/>
                          <a:ea typeface="Barlow"/>
                          <a:cs typeface="Barlow"/>
                          <a:sym typeface="Barlow"/>
                        </a:rPr>
                        <a:t>Recommendation</a:t>
                      </a:r>
                      <a:endParaRPr b="1" u="sng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46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Scalability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Low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High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Cloud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46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CAPEX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None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High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Cloud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46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OPEX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Medium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Medium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Tie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46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Security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Medium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High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Cloud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46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Maintenance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Low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High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Cloud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46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Setup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Low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High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Cloud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vs AWS</a:t>
            </a:r>
            <a:endParaRPr/>
          </a:p>
        </p:txBody>
      </p:sp>
      <p:sp>
        <p:nvSpPr>
          <p:cNvPr id="701" name="Google Shape;701;p19"/>
          <p:cNvSpPr txBox="1"/>
          <p:nvPr>
            <p:ph idx="2" type="body"/>
          </p:nvPr>
        </p:nvSpPr>
        <p:spPr>
          <a:xfrm>
            <a:off x="4609575" y="1317375"/>
            <a:ext cx="3682800" cy="21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AWS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Comprehend (Sentiment)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$0.0001 up to 10M units (Monthly)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1 unit = 100 characters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3 unit = 300 characters min per request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Free up to 50K units of text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$0.01 per character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AWS Transcribe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$0.00040 ($/second)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Free 60 minutes per month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702" name="Google Shape;702;p19"/>
          <p:cNvSpPr txBox="1"/>
          <p:nvPr>
            <p:ph idx="1" type="body"/>
          </p:nvPr>
        </p:nvSpPr>
        <p:spPr>
          <a:xfrm>
            <a:off x="457200" y="1317375"/>
            <a:ext cx="3883500" cy="21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Google Natural Language API (Sentiment)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$0.0001 up to 1M units (Monthly)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1 unit = 1000 characters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No minimum (Free) with 0-5K units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$0.0010 per character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Google Speech to Text API (Standard)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$0.00040 ($/second)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Free within 0-60 minutes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/>
          </a:p>
        </p:txBody>
      </p:sp>
      <p:sp>
        <p:nvSpPr>
          <p:cNvPr id="703" name="Google Shape;703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4" name="Google Shape;704;p19"/>
          <p:cNvGrpSpPr/>
          <p:nvPr/>
        </p:nvGrpSpPr>
        <p:grpSpPr>
          <a:xfrm>
            <a:off x="6056476" y="381030"/>
            <a:ext cx="1771455" cy="936387"/>
            <a:chOff x="6986665" y="3298709"/>
            <a:chExt cx="1817809" cy="1077669"/>
          </a:xfrm>
        </p:grpSpPr>
        <p:sp>
          <p:nvSpPr>
            <p:cNvPr id="705" name="Google Shape;705;p19"/>
            <p:cNvSpPr/>
            <p:nvPr/>
          </p:nvSpPr>
          <p:spPr>
            <a:xfrm>
              <a:off x="6986665" y="3342725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7014156" y="3327342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7014156" y="3298709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7976493" y="3396565"/>
              <a:ext cx="664692" cy="383742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7912754" y="3450709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7863331" y="3479190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7813984" y="3507747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7451727" y="3699575"/>
              <a:ext cx="664616" cy="38374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7387988" y="3753643"/>
              <a:ext cx="593293" cy="342595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7338565" y="3782200"/>
              <a:ext cx="582091" cy="33604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7289218" y="3810681"/>
              <a:ext cx="496671" cy="286816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7582329" y="3561435"/>
              <a:ext cx="337413" cy="194766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7800200" y="3687162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8018073" y="3812966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7794459" y="3551002"/>
              <a:ext cx="540846" cy="312343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7824798" y="3491907"/>
              <a:ext cx="470058" cy="181410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7794490" y="3623727"/>
              <a:ext cx="41071" cy="82677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8298847" y="3624184"/>
              <a:ext cx="36118" cy="82219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7842237" y="3535238"/>
              <a:ext cx="450190" cy="25984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7815050" y="3673683"/>
              <a:ext cx="491790" cy="17643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7794490" y="3472184"/>
              <a:ext cx="540791" cy="312391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9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7752377" y="3752957"/>
              <a:ext cx="148970" cy="86030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7787483" y="3773138"/>
              <a:ext cx="113842" cy="106298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7465892" y="3799784"/>
              <a:ext cx="345033" cy="254286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" name="Google Shape;731;p19"/>
          <p:cNvSpPr txBox="1"/>
          <p:nvPr>
            <p:ph idx="1" type="body"/>
          </p:nvPr>
        </p:nvSpPr>
        <p:spPr>
          <a:xfrm>
            <a:off x="457200" y="3996350"/>
            <a:ext cx="7421100" cy="7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Assumptions: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10,000 requests a month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Average recording length 60 minutes 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vs AWS</a:t>
            </a:r>
            <a:endParaRPr/>
          </a:p>
        </p:txBody>
      </p:sp>
      <p:sp>
        <p:nvSpPr>
          <p:cNvPr id="737" name="Google Shape;737;p20"/>
          <p:cNvSpPr txBox="1"/>
          <p:nvPr>
            <p:ph idx="2" type="body"/>
          </p:nvPr>
        </p:nvSpPr>
        <p:spPr>
          <a:xfrm>
            <a:off x="4609575" y="1317375"/>
            <a:ext cx="3682800" cy="21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AWS S3 Bucket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26.37 USD per Month (US East Ohio)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AWS Lambda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1GB Memory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0 USD (Includes Free)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738" name="Google Shape;738;p20"/>
          <p:cNvSpPr txBox="1"/>
          <p:nvPr>
            <p:ph idx="1" type="body"/>
          </p:nvPr>
        </p:nvSpPr>
        <p:spPr>
          <a:xfrm>
            <a:off x="457200" y="1317375"/>
            <a:ext cx="3883500" cy="21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GCS Bucket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20.48 USD per Month (Standard) - Iowa US Central-1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Google App Engine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F1 (1GB Memory)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▸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0 USD (Includes Free)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/>
          </a:p>
        </p:txBody>
      </p:sp>
      <p:sp>
        <p:nvSpPr>
          <p:cNvPr id="739" name="Google Shape;739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0" name="Google Shape;740;p20"/>
          <p:cNvGrpSpPr/>
          <p:nvPr/>
        </p:nvGrpSpPr>
        <p:grpSpPr>
          <a:xfrm>
            <a:off x="6056476" y="381030"/>
            <a:ext cx="1771455" cy="936387"/>
            <a:chOff x="6986665" y="3298709"/>
            <a:chExt cx="1817809" cy="1077669"/>
          </a:xfrm>
        </p:grpSpPr>
        <p:sp>
          <p:nvSpPr>
            <p:cNvPr id="741" name="Google Shape;741;p20"/>
            <p:cNvSpPr/>
            <p:nvPr/>
          </p:nvSpPr>
          <p:spPr>
            <a:xfrm>
              <a:off x="6986665" y="3342725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7014156" y="3327342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0"/>
            <p:cNvSpPr/>
            <p:nvPr/>
          </p:nvSpPr>
          <p:spPr>
            <a:xfrm>
              <a:off x="7014156" y="3298709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7976493" y="3396565"/>
              <a:ext cx="664692" cy="383742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7912754" y="3450709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7863331" y="3479190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7813984" y="3507747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7451727" y="3699575"/>
              <a:ext cx="664616" cy="38374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7387988" y="3753643"/>
              <a:ext cx="593293" cy="342595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7338565" y="3782200"/>
              <a:ext cx="582091" cy="33604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7289218" y="3810681"/>
              <a:ext cx="496671" cy="286816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7582329" y="3561435"/>
              <a:ext cx="337413" cy="194766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7800200" y="3687162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8018073" y="3812966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7794459" y="3551002"/>
              <a:ext cx="540846" cy="312343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7824798" y="3491907"/>
              <a:ext cx="470058" cy="181410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7794490" y="3623727"/>
              <a:ext cx="41071" cy="82677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8298847" y="3624184"/>
              <a:ext cx="36118" cy="82219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7842237" y="3535238"/>
              <a:ext cx="450190" cy="25984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7815050" y="3673683"/>
              <a:ext cx="491790" cy="17643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7794490" y="3472184"/>
              <a:ext cx="540791" cy="312391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20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7752377" y="3752957"/>
              <a:ext cx="148970" cy="86030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7787483" y="3773138"/>
              <a:ext cx="113842" cy="106298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7465892" y="3799784"/>
              <a:ext cx="345033" cy="254286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0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p20"/>
          <p:cNvSpPr txBox="1"/>
          <p:nvPr>
            <p:ph idx="1" type="body"/>
          </p:nvPr>
        </p:nvSpPr>
        <p:spPr>
          <a:xfrm>
            <a:off x="457200" y="3996350"/>
            <a:ext cx="7421100" cy="7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Assumptions: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10,000 requests a month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Average recording length 60 minutes (100MB) - 1TB Total 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